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9" d="100"/>
          <a:sy n="59" d="100"/>
        </p:scale>
        <p:origin x="-72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F3C80A-1DF1-464E-9B6F-7E0C965AC4ED}" type="datetimeFigureOut">
              <a:rPr lang="en-US" smtClean="0"/>
              <a:pPr/>
              <a:t>6/28/2016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F56A9B-6481-4F5C-AAA4-F0F50FC16D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624543-AF9F-480A-B144-D03FBDAD918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ED59BC-EF5B-4297-9342-4495E86ADF83}"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64E422-C2CE-4799-94AE-50FAFCFEC230}"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C250FA-139F-4696-BC0E-430CED226F15}" type="slidenum">
              <a:rPr lang="en-US" smtClean="0"/>
              <a:pPr fontAlgn="base">
                <a:spcBef>
                  <a:spcPct val="0"/>
                </a:spcBef>
                <a:spcAft>
                  <a:spcPct val="0"/>
                </a:spcAft>
                <a:defRPr/>
              </a:pPr>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2FBA63-F270-43B4-BF15-D31C757F1C20}" type="datetimeFigureOut">
              <a:rPr lang="en-US" smtClean="0"/>
              <a:pPr/>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522E1-8E33-41F7-AAF1-3A1B02B792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2FBA63-F270-43B4-BF15-D31C757F1C20}" type="datetimeFigureOut">
              <a:rPr lang="en-US" smtClean="0"/>
              <a:pPr/>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522E1-8E33-41F7-AAF1-3A1B02B792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2FBA63-F270-43B4-BF15-D31C757F1C20}" type="datetimeFigureOut">
              <a:rPr lang="en-US" smtClean="0"/>
              <a:pPr/>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522E1-8E33-41F7-AAF1-3A1B02B7924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rtlCol="0">
            <a:normAutofit/>
          </a:bodyPr>
          <a:lstStyle/>
          <a:p>
            <a:pPr lvl="0"/>
            <a:endParaRPr lang="en-US" noProof="0" smtClean="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2EC89554-A94A-464E-9133-345A5A15FBA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2FBA63-F270-43B4-BF15-D31C757F1C20}" type="datetimeFigureOut">
              <a:rPr lang="en-US" smtClean="0"/>
              <a:pPr/>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522E1-8E33-41F7-AAF1-3A1B02B792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2FBA63-F270-43B4-BF15-D31C757F1C20}" type="datetimeFigureOut">
              <a:rPr lang="en-US" smtClean="0"/>
              <a:pPr/>
              <a:t>6/28/2016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522E1-8E33-41F7-AAF1-3A1B02B792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2FBA63-F270-43B4-BF15-D31C757F1C20}" type="datetimeFigureOut">
              <a:rPr lang="en-US" smtClean="0"/>
              <a:pPr/>
              <a:t>6/28/2016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0522E1-8E33-41F7-AAF1-3A1B02B792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2FBA63-F270-43B4-BF15-D31C757F1C20}" type="datetimeFigureOut">
              <a:rPr lang="en-US" smtClean="0"/>
              <a:pPr/>
              <a:t>6/28/2016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0522E1-8E33-41F7-AAF1-3A1B02B792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2FBA63-F270-43B4-BF15-D31C757F1C20}" type="datetimeFigureOut">
              <a:rPr lang="en-US" smtClean="0"/>
              <a:pPr/>
              <a:t>6/28/2016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0522E1-8E33-41F7-AAF1-3A1B02B792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2FBA63-F270-43B4-BF15-D31C757F1C20}" type="datetimeFigureOut">
              <a:rPr lang="en-US" smtClean="0"/>
              <a:pPr/>
              <a:t>6/28/2016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0522E1-8E33-41F7-AAF1-3A1B02B792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2FBA63-F270-43B4-BF15-D31C757F1C20}" type="datetimeFigureOut">
              <a:rPr lang="en-US" smtClean="0"/>
              <a:pPr/>
              <a:t>6/28/2016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0522E1-8E33-41F7-AAF1-3A1B02B792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2FBA63-F270-43B4-BF15-D31C757F1C20}" type="datetimeFigureOut">
              <a:rPr lang="en-US" smtClean="0"/>
              <a:pPr/>
              <a:t>6/28/2016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0522E1-8E33-41F7-AAF1-3A1B02B792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2FBA63-F270-43B4-BF15-D31C757F1C20}" type="datetimeFigureOut">
              <a:rPr lang="en-US" smtClean="0"/>
              <a:pPr/>
              <a:t>6/28/2016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522E1-8E33-41F7-AAF1-3A1B02B792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erdpsf@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470025"/>
          </a:xfrm>
        </p:spPr>
        <p:txBody>
          <a:bodyPr>
            <a:normAutofit/>
          </a:bodyPr>
          <a:lstStyle/>
          <a:p>
            <a:r>
              <a:rPr lang="en-US" dirty="0" smtClean="0"/>
              <a:t>NCSC 2016</a:t>
            </a:r>
            <a:br>
              <a:rPr lang="en-US" dirty="0" smtClean="0"/>
            </a:br>
            <a:r>
              <a:rPr lang="en-US" sz="2200" dirty="0" smtClean="0">
                <a:solidFill>
                  <a:srgbClr val="00B050"/>
                </a:solidFill>
              </a:rPr>
              <a:t>Focal Theme</a:t>
            </a:r>
            <a:r>
              <a:rPr lang="en-US" sz="2200" dirty="0" smtClean="0"/>
              <a:t/>
            </a:r>
            <a:br>
              <a:rPr lang="en-US" sz="2200" dirty="0" smtClean="0"/>
            </a:br>
            <a:r>
              <a:rPr lang="en-US" sz="2200" dirty="0" smtClean="0">
                <a:solidFill>
                  <a:srgbClr val="0070C0"/>
                </a:solidFill>
              </a:rPr>
              <a:t>Science, Technology &amp; Innovation for Sustainable Development</a:t>
            </a:r>
            <a:endParaRPr lang="en-US" sz="2200" dirty="0">
              <a:solidFill>
                <a:srgbClr val="0070C0"/>
              </a:solidFill>
            </a:endParaRPr>
          </a:p>
        </p:txBody>
      </p:sp>
      <p:sp>
        <p:nvSpPr>
          <p:cNvPr id="3" name="Subtitle 2"/>
          <p:cNvSpPr>
            <a:spLocks noGrp="1"/>
          </p:cNvSpPr>
          <p:nvPr>
            <p:ph type="subTitle" idx="1"/>
          </p:nvPr>
        </p:nvSpPr>
        <p:spPr>
          <a:xfrm>
            <a:off x="762000" y="2590800"/>
            <a:ext cx="7543800" cy="3810000"/>
          </a:xfrm>
        </p:spPr>
        <p:txBody>
          <a:bodyPr>
            <a:normAutofit fontScale="70000" lnSpcReduction="20000"/>
          </a:bodyPr>
          <a:lstStyle/>
          <a:p>
            <a:r>
              <a:rPr lang="en-US" sz="8000" dirty="0" smtClean="0">
                <a:solidFill>
                  <a:srgbClr val="7030A0"/>
                </a:solidFill>
              </a:rPr>
              <a:t>State Level Orientation Workshop</a:t>
            </a:r>
          </a:p>
          <a:p>
            <a:r>
              <a:rPr lang="en-US" dirty="0" smtClean="0">
                <a:solidFill>
                  <a:srgbClr val="7030A0"/>
                </a:solidFill>
              </a:rPr>
              <a:t>Pondicherry</a:t>
            </a:r>
          </a:p>
          <a:p>
            <a:endParaRPr lang="en-US" dirty="0" smtClean="0">
              <a:solidFill>
                <a:srgbClr val="7030A0"/>
              </a:solidFill>
            </a:endParaRPr>
          </a:p>
          <a:p>
            <a:endParaRPr lang="en-US" dirty="0" smtClean="0">
              <a:solidFill>
                <a:srgbClr val="C00000"/>
              </a:solidFill>
            </a:endParaRPr>
          </a:p>
          <a:p>
            <a:r>
              <a:rPr lang="en-US" dirty="0" smtClean="0">
                <a:solidFill>
                  <a:srgbClr val="C00000"/>
                </a:solidFill>
              </a:rPr>
              <a:t>Pondicherry Science Forum </a:t>
            </a:r>
          </a:p>
          <a:p>
            <a:r>
              <a:rPr lang="en-US" dirty="0" smtClean="0">
                <a:solidFill>
                  <a:srgbClr val="C00000"/>
                </a:solidFill>
                <a:hlinkClick r:id="rId3"/>
              </a:rPr>
              <a:t>cerdpsf@gmail.com</a:t>
            </a:r>
            <a:r>
              <a:rPr lang="en-US" dirty="0" smtClean="0">
                <a:solidFill>
                  <a:srgbClr val="C00000"/>
                </a:solidFill>
              </a:rPr>
              <a:t> </a:t>
            </a:r>
          </a:p>
          <a:p>
            <a:endParaRPr lang="en-US" dirty="0" smtClean="0">
              <a:solidFill>
                <a:srgbClr val="C00000"/>
              </a:solidFill>
            </a:endParaRPr>
          </a:p>
          <a:p>
            <a:r>
              <a:rPr lang="en-US" dirty="0" smtClean="0">
                <a:solidFill>
                  <a:schemeClr val="accent5">
                    <a:lumMod val="75000"/>
                  </a:schemeClr>
                </a:solidFill>
              </a:rPr>
              <a:t>June 27, 2016</a:t>
            </a:r>
            <a:endParaRPr lang="en-US"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rtlCol="0">
            <a:normAutofit/>
          </a:bodyPr>
          <a:lstStyle/>
          <a:p>
            <a:pPr eaLnBrk="1" fontAlgn="auto" hangingPunct="1">
              <a:spcAft>
                <a:spcPts val="0"/>
              </a:spcAft>
              <a:defRPr/>
            </a:pPr>
            <a:r>
              <a:rPr lang="en-US" sz="4000" dirty="0" smtClean="0">
                <a:solidFill>
                  <a:srgbClr val="FF0000"/>
                </a:solidFill>
                <a:effectLst>
                  <a:outerShdw blurRad="38100" dist="38100" dir="2700000" algn="tl">
                    <a:srgbClr val="000000">
                      <a:alpha val="43137"/>
                    </a:srgbClr>
                  </a:outerShdw>
                </a:effectLst>
                <a:latin typeface="Arial" charset="0"/>
                <a:cs typeface="Times New Roman" pitchFamily="18" charset="0"/>
              </a:rPr>
              <a:t>Steps For Disaster Mitigation</a:t>
            </a:r>
            <a:r>
              <a:rPr lang="en-US" dirty="0" smtClean="0">
                <a:solidFill>
                  <a:srgbClr val="FF0000"/>
                </a:solidFill>
                <a:effectLst>
                  <a:outerShdw blurRad="38100" dist="38100" dir="2700000" algn="tl">
                    <a:srgbClr val="000000">
                      <a:alpha val="43137"/>
                    </a:srgbClr>
                  </a:outerShdw>
                </a:effectLst>
              </a:rPr>
              <a:t> </a:t>
            </a:r>
          </a:p>
        </p:txBody>
      </p:sp>
      <p:sp>
        <p:nvSpPr>
          <p:cNvPr id="1028" name="Rectangle 3"/>
          <p:cNvSpPr>
            <a:spLocks noGrp="1" noChangeArrowheads="1"/>
          </p:cNvSpPr>
          <p:nvPr>
            <p:ph type="body" sz="half" idx="1"/>
          </p:nvPr>
        </p:nvSpPr>
        <p:spPr>
          <a:xfrm>
            <a:off x="685800" y="1981200"/>
            <a:ext cx="4672013" cy="4114800"/>
          </a:xfrm>
        </p:spPr>
        <p:txBody>
          <a:bodyPr/>
          <a:lstStyle/>
          <a:p>
            <a:pPr eaLnBrk="1" hangingPunct="1"/>
            <a:r>
              <a:rPr lang="en-US" sz="2800" smtClean="0">
                <a:solidFill>
                  <a:srgbClr val="FF0000"/>
                </a:solidFill>
                <a:latin typeface="Arial" charset="0"/>
              </a:rPr>
              <a:t> step-1</a:t>
            </a:r>
          </a:p>
          <a:p>
            <a:pPr eaLnBrk="1" hangingPunct="1">
              <a:buFontTx/>
              <a:buNone/>
            </a:pPr>
            <a:r>
              <a:rPr lang="en-US" sz="2800" smtClean="0">
                <a:latin typeface="Arial" charset="0"/>
              </a:rPr>
              <a:t>	Identification of disaster</a:t>
            </a:r>
          </a:p>
          <a:p>
            <a:pPr eaLnBrk="1" hangingPunct="1">
              <a:buFontTx/>
              <a:buNone/>
            </a:pPr>
            <a:endParaRPr lang="en-US" sz="2800" smtClean="0">
              <a:latin typeface="Arial" charset="0"/>
            </a:endParaRPr>
          </a:p>
        </p:txBody>
      </p:sp>
      <p:graphicFrame>
        <p:nvGraphicFramePr>
          <p:cNvPr id="1026" name="Object 9"/>
          <p:cNvGraphicFramePr>
            <a:graphicFrameLocks noChangeAspect="1"/>
          </p:cNvGraphicFramePr>
          <p:nvPr>
            <p:ph type="clipArt" sz="half" idx="2"/>
          </p:nvPr>
        </p:nvGraphicFramePr>
        <p:xfrm>
          <a:off x="5334000" y="2209800"/>
          <a:ext cx="3810000" cy="3384550"/>
        </p:xfrm>
        <a:graphic>
          <a:graphicData uri="http://schemas.openxmlformats.org/presentationml/2006/ole">
            <p:oleObj spid="_x0000_s1026" r:id="rId4" imgW="2926334" imgH="2598645" progId="PBrush">
              <p:embed/>
            </p:oleObj>
          </a:graphicData>
        </a:graphic>
      </p:graphicFrame>
      <p:sp>
        <p:nvSpPr>
          <p:cNvPr id="1029" name="AutoShape 4"/>
          <p:cNvSpPr>
            <a:spLocks noChangeArrowheads="1"/>
          </p:cNvSpPr>
          <p:nvPr/>
        </p:nvSpPr>
        <p:spPr bwMode="auto">
          <a:xfrm rot="2507494">
            <a:off x="5562600" y="2819400"/>
            <a:ext cx="733425" cy="1214438"/>
          </a:xfrm>
          <a:prstGeom prst="curvedRightArrow">
            <a:avLst>
              <a:gd name="adj1" fmla="val 981"/>
              <a:gd name="adj2" fmla="val 34098"/>
              <a:gd name="adj3" fmla="val 74236"/>
            </a:avLst>
          </a:prstGeom>
          <a:solidFill>
            <a:srgbClr val="FFFFFF"/>
          </a:solidFill>
          <a:ln w="9525">
            <a:solidFill>
              <a:srgbClr val="000000"/>
            </a:solidFill>
            <a:miter lim="800000"/>
            <a:headEnd/>
            <a:tailEnd/>
          </a:ln>
        </p:spPr>
        <p:txBody>
          <a:bodyPr/>
          <a:lstStyle/>
          <a:p>
            <a:endParaRPr lang="en-US">
              <a:latin typeface="Calibri" pitchFamily="34" charset="0"/>
            </a:endParaRPr>
          </a:p>
        </p:txBody>
      </p:sp>
      <p:sp>
        <p:nvSpPr>
          <p:cNvPr id="9222" name="WordArt 5"/>
          <p:cNvSpPr>
            <a:spLocks noChangeArrowheads="1" noChangeShapeType="1" noTextEdit="1"/>
          </p:cNvSpPr>
          <p:nvPr/>
        </p:nvSpPr>
        <p:spPr bwMode="auto">
          <a:xfrm>
            <a:off x="1524000" y="4038600"/>
            <a:ext cx="4191000" cy="609600"/>
          </a:xfrm>
          <a:prstGeom prst="rect">
            <a:avLst/>
          </a:prstGeom>
          <a:solidFill>
            <a:schemeClr val="tx2"/>
          </a:solidFill>
          <a:ln>
            <a:solidFill>
              <a:schemeClr val="tx2">
                <a:lumMod val="75000"/>
              </a:schemeClr>
            </a:solidFill>
          </a:ln>
        </p:spPr>
        <p:txBody>
          <a:bodyPr wrap="none" fromWordArt="1">
            <a:prstTxWarp prst="textPlain">
              <a:avLst>
                <a:gd name="adj" fmla="val 50000"/>
              </a:avLst>
            </a:prstTxWarp>
          </a:bodyPr>
          <a:lstStyle/>
          <a:p>
            <a:pPr fontAlgn="auto">
              <a:spcBef>
                <a:spcPts val="0"/>
              </a:spcBef>
              <a:spcAft>
                <a:spcPts val="0"/>
              </a:spcAft>
              <a:defRPr/>
            </a:pPr>
            <a:r>
              <a:rPr lang="en-US" sz="3600" kern="1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a:cs typeface="+mn-cs"/>
              </a:rPr>
              <a:t>                          </a:t>
            </a:r>
          </a:p>
        </p:txBody>
      </p:sp>
      <p:sp>
        <p:nvSpPr>
          <p:cNvPr id="1031" name="Rectangle 6"/>
          <p:cNvSpPr>
            <a:spLocks noChangeArrowheads="1"/>
          </p:cNvSpPr>
          <p:nvPr/>
        </p:nvSpPr>
        <p:spPr bwMode="auto">
          <a:xfrm>
            <a:off x="0" y="1935163"/>
            <a:ext cx="9144000" cy="0"/>
          </a:xfrm>
          <a:prstGeom prst="rect">
            <a:avLst/>
          </a:prstGeom>
          <a:noFill/>
          <a:ln w="9525">
            <a:noFill/>
            <a:miter lim="800000"/>
            <a:headEnd/>
            <a:tailEnd/>
          </a:ln>
        </p:spPr>
        <p:txBody>
          <a:bodyPr>
            <a:spAutoFit/>
          </a:bodyPr>
          <a:lstStyle/>
          <a:p>
            <a:endParaRPr lang="en-US">
              <a:latin typeface="Calibri" pitchFamily="34" charset="0"/>
            </a:endParaRPr>
          </a:p>
        </p:txBody>
      </p:sp>
      <p:sp>
        <p:nvSpPr>
          <p:cNvPr id="1032" name="Rectangle 7"/>
          <p:cNvSpPr>
            <a:spLocks noChangeArrowheads="1"/>
          </p:cNvSpPr>
          <p:nvPr/>
        </p:nvSpPr>
        <p:spPr bwMode="auto">
          <a:xfrm>
            <a:off x="0" y="1935163"/>
            <a:ext cx="9144000" cy="274637"/>
          </a:xfrm>
          <a:prstGeom prst="rect">
            <a:avLst/>
          </a:prstGeom>
          <a:noFill/>
          <a:ln w="9525">
            <a:noFill/>
            <a:miter lim="800000"/>
            <a:headEnd/>
            <a:tailEnd/>
          </a:ln>
        </p:spPr>
        <p:txBody>
          <a:bodyPr>
            <a:spAutoFit/>
          </a:bodyPr>
          <a:lstStyle/>
          <a:p>
            <a:pPr algn="just"/>
            <a:r>
              <a:rPr lang="en-US" sz="1200">
                <a:latin typeface="Times New Roman" pitchFamily="18" charset="0"/>
                <a:cs typeface="Times New Roman" pitchFamily="18" charset="0"/>
              </a:rPr>
              <a:t>					</a:t>
            </a:r>
            <a:endParaRPr lang="en-US" sz="2400">
              <a:latin typeface="Times New Roman" pitchFamily="18" charset="0"/>
            </a:endParaRPr>
          </a:p>
        </p:txBody>
      </p:sp>
      <p:sp>
        <p:nvSpPr>
          <p:cNvPr id="1033" name="Rectangle 8"/>
          <p:cNvSpPr>
            <a:spLocks noChangeArrowheads="1"/>
          </p:cNvSpPr>
          <p:nvPr/>
        </p:nvSpPr>
        <p:spPr bwMode="auto">
          <a:xfrm>
            <a:off x="0" y="2209800"/>
            <a:ext cx="9144000" cy="639763"/>
          </a:xfrm>
          <a:prstGeom prst="rect">
            <a:avLst/>
          </a:prstGeom>
          <a:noFill/>
          <a:ln w="9525">
            <a:noFill/>
            <a:miter lim="800000"/>
            <a:headEnd/>
            <a:tailEnd/>
          </a:ln>
        </p:spPr>
        <p:txBody>
          <a:bodyPr>
            <a:spAutoFit/>
          </a:bodyPr>
          <a:lstStyle/>
          <a:p>
            <a:pPr algn="just"/>
            <a:r>
              <a:rPr lang="en-US" sz="1200">
                <a:latin typeface="Times New Roman" pitchFamily="18" charset="0"/>
                <a:cs typeface="Times New Roman" pitchFamily="18" charset="0"/>
              </a:rPr>
              <a:t> </a:t>
            </a:r>
          </a:p>
          <a:p>
            <a:pPr eaLnBrk="0" hangingPunct="0"/>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rtlCol="0">
            <a:normAutofit/>
          </a:bodyPr>
          <a:lstStyle/>
          <a:p>
            <a:pPr eaLnBrk="1" fontAlgn="auto" hangingPunct="1">
              <a:spcAft>
                <a:spcPts val="0"/>
              </a:spcAft>
              <a:defRPr/>
            </a:pPr>
            <a:r>
              <a:rPr lang="en-US" sz="4000" dirty="0" smtClean="0">
                <a:solidFill>
                  <a:schemeClr val="accent6">
                    <a:lumMod val="50000"/>
                  </a:schemeClr>
                </a:solidFill>
                <a:effectLst>
                  <a:outerShdw blurRad="38100" dist="38100" dir="2700000" algn="tl">
                    <a:srgbClr val="000000">
                      <a:alpha val="43137"/>
                    </a:srgbClr>
                  </a:outerShdw>
                </a:effectLst>
                <a:latin typeface="Arial" charset="0"/>
                <a:cs typeface="Times New Roman" pitchFamily="18" charset="0"/>
              </a:rPr>
              <a:t>Steps For Disaster Mitigation</a:t>
            </a:r>
            <a:r>
              <a:rPr lang="en-US" dirty="0" smtClean="0">
                <a:solidFill>
                  <a:schemeClr val="accent6">
                    <a:lumMod val="50000"/>
                  </a:schemeClr>
                </a:solidFill>
                <a:effectLst>
                  <a:outerShdw blurRad="38100" dist="38100" dir="2700000" algn="tl">
                    <a:srgbClr val="000000">
                      <a:alpha val="43137"/>
                    </a:srgbClr>
                  </a:outerShdw>
                </a:effectLst>
              </a:rPr>
              <a:t> </a:t>
            </a:r>
          </a:p>
        </p:txBody>
      </p:sp>
      <p:sp>
        <p:nvSpPr>
          <p:cNvPr id="2052" name="Rectangle 3"/>
          <p:cNvSpPr>
            <a:spLocks noGrp="1" noChangeArrowheads="1"/>
          </p:cNvSpPr>
          <p:nvPr>
            <p:ph type="body" sz="half" idx="1"/>
          </p:nvPr>
        </p:nvSpPr>
        <p:spPr/>
        <p:txBody>
          <a:bodyPr/>
          <a:lstStyle/>
          <a:p>
            <a:pPr eaLnBrk="1" hangingPunct="1"/>
            <a:r>
              <a:rPr lang="en-US" sz="2800" b="1" smtClean="0">
                <a:solidFill>
                  <a:srgbClr val="FF0000"/>
                </a:solidFill>
                <a:latin typeface="Arial" charset="0"/>
              </a:rPr>
              <a:t> step-2</a:t>
            </a:r>
          </a:p>
          <a:p>
            <a:pPr eaLnBrk="1" hangingPunct="1">
              <a:buFontTx/>
              <a:buNone/>
            </a:pPr>
            <a:endParaRPr lang="en-US" sz="2800" b="1" smtClean="0">
              <a:latin typeface="Arial" charset="0"/>
            </a:endParaRPr>
          </a:p>
          <a:p>
            <a:pPr eaLnBrk="1" hangingPunct="1">
              <a:buFontTx/>
              <a:buNone/>
            </a:pPr>
            <a:r>
              <a:rPr lang="en-US" sz="2800" b="1" smtClean="0">
                <a:latin typeface="Arial" charset="0"/>
                <a:cs typeface="Times New Roman" pitchFamily="18" charset="0"/>
              </a:rPr>
              <a:t>   Evolving strategies for precautions</a:t>
            </a:r>
          </a:p>
          <a:p>
            <a:pPr eaLnBrk="1" hangingPunct="1">
              <a:buFontTx/>
              <a:buNone/>
            </a:pPr>
            <a:endParaRPr lang="en-US" sz="2800" b="1" smtClean="0">
              <a:latin typeface="Arial" charset="0"/>
              <a:cs typeface="Times New Roman" pitchFamily="18" charset="0"/>
            </a:endParaRPr>
          </a:p>
          <a:p>
            <a:pPr eaLnBrk="1" hangingPunct="1">
              <a:buFontTx/>
              <a:buNone/>
            </a:pPr>
            <a:r>
              <a:rPr lang="en-US" sz="2800" smtClean="0"/>
              <a:t> </a:t>
            </a:r>
          </a:p>
        </p:txBody>
      </p:sp>
      <p:graphicFrame>
        <p:nvGraphicFramePr>
          <p:cNvPr id="2050" name="Object 5"/>
          <p:cNvGraphicFramePr>
            <a:graphicFrameLocks noChangeAspect="1"/>
          </p:cNvGraphicFramePr>
          <p:nvPr>
            <p:ph type="clipArt" sz="half" idx="2"/>
          </p:nvPr>
        </p:nvGraphicFramePr>
        <p:xfrm>
          <a:off x="4419600" y="2011363"/>
          <a:ext cx="4191000" cy="3214687"/>
        </p:xfrm>
        <a:graphic>
          <a:graphicData uri="http://schemas.openxmlformats.org/presentationml/2006/ole">
            <p:oleObj spid="_x0000_s2050" r:id="rId4" imgW="3467401" imgH="2659048" progId="PBrush">
              <p:embed/>
            </p:oleObj>
          </a:graphicData>
        </a:graphic>
      </p:graphicFrame>
      <p:sp>
        <p:nvSpPr>
          <p:cNvPr id="2053" name="Rectangle 4"/>
          <p:cNvSpPr>
            <a:spLocks noChangeArrowheads="1"/>
          </p:cNvSpPr>
          <p:nvPr/>
        </p:nvSpPr>
        <p:spPr bwMode="auto">
          <a:xfrm>
            <a:off x="3086100" y="2214563"/>
            <a:ext cx="9144000" cy="0"/>
          </a:xfrm>
          <a:prstGeom prst="rect">
            <a:avLst/>
          </a:prstGeom>
          <a:noFill/>
          <a:ln w="9525">
            <a:noFill/>
            <a:miter lim="800000"/>
            <a:headEnd/>
            <a:tailEnd/>
          </a:ln>
        </p:spPr>
        <p:txBody>
          <a:bodyPr>
            <a:spAutoFit/>
          </a:bodyPr>
          <a:lstStyle/>
          <a:p>
            <a:endParaRPr lang="en-US">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rtlCol="0">
            <a:normAutofit/>
          </a:bodyPr>
          <a:lstStyle/>
          <a:p>
            <a:pPr eaLnBrk="1" fontAlgn="auto" hangingPunct="1">
              <a:spcAft>
                <a:spcPts val="0"/>
              </a:spcAft>
              <a:defRPr/>
            </a:pPr>
            <a:r>
              <a:rPr lang="en-US" sz="4000" dirty="0" smtClean="0">
                <a:solidFill>
                  <a:srgbClr val="FF0000"/>
                </a:solidFill>
                <a:effectLst>
                  <a:outerShdw blurRad="38100" dist="38100" dir="2700000" algn="tl">
                    <a:srgbClr val="000000">
                      <a:alpha val="43137"/>
                    </a:srgbClr>
                  </a:outerShdw>
                </a:effectLst>
                <a:latin typeface="Arial" charset="0"/>
                <a:cs typeface="Times New Roman" pitchFamily="18" charset="0"/>
              </a:rPr>
              <a:t>Steps For Disaster Mitigation</a:t>
            </a:r>
          </a:p>
        </p:txBody>
      </p:sp>
      <p:sp>
        <p:nvSpPr>
          <p:cNvPr id="3076" name="Rectangle 3"/>
          <p:cNvSpPr>
            <a:spLocks noGrp="1" noChangeArrowheads="1"/>
          </p:cNvSpPr>
          <p:nvPr>
            <p:ph type="body" sz="half" idx="1"/>
          </p:nvPr>
        </p:nvSpPr>
        <p:spPr>
          <a:xfrm>
            <a:off x="685800" y="1981200"/>
            <a:ext cx="5029200" cy="4114800"/>
          </a:xfrm>
        </p:spPr>
        <p:txBody>
          <a:bodyPr/>
          <a:lstStyle/>
          <a:p>
            <a:pPr eaLnBrk="1" hangingPunct="1"/>
            <a:r>
              <a:rPr lang="en-US" sz="2800" b="1" smtClean="0">
                <a:latin typeface="Arial" charset="0"/>
              </a:rPr>
              <a:t> </a:t>
            </a:r>
            <a:r>
              <a:rPr lang="en-US" sz="2800" b="1" smtClean="0">
                <a:solidFill>
                  <a:srgbClr val="FF0000"/>
                </a:solidFill>
                <a:latin typeface="Arial" charset="0"/>
              </a:rPr>
              <a:t>step-3</a:t>
            </a:r>
          </a:p>
          <a:p>
            <a:pPr eaLnBrk="1" hangingPunct="1">
              <a:buFontTx/>
              <a:buNone/>
            </a:pPr>
            <a:endParaRPr lang="en-US" sz="2800" b="1" smtClean="0">
              <a:latin typeface="Arial" charset="0"/>
            </a:endParaRPr>
          </a:p>
          <a:p>
            <a:pPr eaLnBrk="1" hangingPunct="1">
              <a:buFontTx/>
              <a:buNone/>
            </a:pPr>
            <a:r>
              <a:rPr lang="en-US" sz="2800" b="1" smtClean="0">
                <a:latin typeface="Arial" charset="0"/>
              </a:rPr>
              <a:t>Action during disaster</a:t>
            </a:r>
          </a:p>
          <a:p>
            <a:pPr eaLnBrk="1" hangingPunct="1">
              <a:buFontTx/>
              <a:buNone/>
            </a:pPr>
            <a:endParaRPr lang="en-US" sz="2800" smtClean="0">
              <a:latin typeface="Arial" charset="0"/>
            </a:endParaRPr>
          </a:p>
          <a:p>
            <a:pPr eaLnBrk="1" hangingPunct="1">
              <a:buFontTx/>
              <a:buNone/>
            </a:pPr>
            <a:endParaRPr lang="en-US" sz="2800" smtClean="0">
              <a:latin typeface="Arial" charset="0"/>
            </a:endParaRPr>
          </a:p>
        </p:txBody>
      </p:sp>
      <p:graphicFrame>
        <p:nvGraphicFramePr>
          <p:cNvPr id="3074" name="Object 5"/>
          <p:cNvGraphicFramePr>
            <a:graphicFrameLocks noChangeAspect="1"/>
          </p:cNvGraphicFramePr>
          <p:nvPr>
            <p:ph type="clipArt" sz="half" idx="2"/>
          </p:nvPr>
        </p:nvGraphicFramePr>
        <p:xfrm>
          <a:off x="4267200" y="1989138"/>
          <a:ext cx="4267200" cy="2955925"/>
        </p:xfrm>
        <a:graphic>
          <a:graphicData uri="http://schemas.openxmlformats.org/presentationml/2006/ole">
            <p:oleObj spid="_x0000_s3074" r:id="rId4" imgW="3543607" imgH="2453853" progId="PBrush">
              <p:embed/>
            </p:oleObj>
          </a:graphicData>
        </a:graphic>
      </p:graphicFrame>
      <p:sp>
        <p:nvSpPr>
          <p:cNvPr id="3077" name="Rectangle 4"/>
          <p:cNvSpPr>
            <a:spLocks noChangeArrowheads="1"/>
          </p:cNvSpPr>
          <p:nvPr/>
        </p:nvSpPr>
        <p:spPr bwMode="auto">
          <a:xfrm>
            <a:off x="2800350" y="2200275"/>
            <a:ext cx="9144000" cy="0"/>
          </a:xfrm>
          <a:prstGeom prst="rect">
            <a:avLst/>
          </a:prstGeom>
          <a:noFill/>
          <a:ln w="9525">
            <a:noFill/>
            <a:miter lim="800000"/>
            <a:headEnd/>
            <a:tailEnd/>
          </a:ln>
        </p:spPr>
        <p:txBody>
          <a:bodyPr>
            <a:spAutoFit/>
          </a:bodyPr>
          <a:lstStyle/>
          <a:p>
            <a:endParaRPr lang="en-US">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noChangeAspect="1"/>
          </p:cNvGrpSpPr>
          <p:nvPr/>
        </p:nvGrpSpPr>
        <p:grpSpPr bwMode="auto">
          <a:xfrm>
            <a:off x="428625" y="714375"/>
            <a:ext cx="8196263" cy="5672138"/>
            <a:chOff x="2527" y="6255"/>
            <a:chExt cx="8550" cy="5554"/>
          </a:xfrm>
        </p:grpSpPr>
        <p:sp>
          <p:nvSpPr>
            <p:cNvPr id="29703" name="AutoShape 5"/>
            <p:cNvSpPr>
              <a:spLocks noChangeAspect="1" noChangeArrowheads="1"/>
            </p:cNvSpPr>
            <p:nvPr/>
          </p:nvSpPr>
          <p:spPr bwMode="auto">
            <a:xfrm>
              <a:off x="2527" y="6255"/>
              <a:ext cx="8550" cy="5554"/>
            </a:xfrm>
            <a:prstGeom prst="rect">
              <a:avLst/>
            </a:prstGeom>
            <a:noFill/>
            <a:ln w="9525">
              <a:noFill/>
              <a:miter lim="800000"/>
              <a:headEnd/>
              <a:tailEnd/>
            </a:ln>
          </p:spPr>
          <p:txBody>
            <a:bodyPr/>
            <a:lstStyle/>
            <a:p>
              <a:endParaRPr lang="en-US">
                <a:latin typeface="Calibri" pitchFamily="34" charset="0"/>
              </a:endParaRPr>
            </a:p>
          </p:txBody>
        </p:sp>
        <p:sp>
          <p:nvSpPr>
            <p:cNvPr id="29704" name="Text Box 6"/>
            <p:cNvSpPr txBox="1">
              <a:spLocks noChangeArrowheads="1"/>
            </p:cNvSpPr>
            <p:nvPr/>
          </p:nvSpPr>
          <p:spPr bwMode="auto">
            <a:xfrm>
              <a:off x="2677" y="9032"/>
              <a:ext cx="750" cy="463"/>
            </a:xfrm>
            <a:prstGeom prst="rect">
              <a:avLst/>
            </a:prstGeom>
            <a:solidFill>
              <a:srgbClr val="CCFFCC"/>
            </a:solidFill>
            <a:ln w="9525">
              <a:solidFill>
                <a:srgbClr val="000000"/>
              </a:solidFill>
              <a:miter lim="800000"/>
              <a:headEnd/>
              <a:tailEnd/>
            </a:ln>
          </p:spPr>
          <p:txBody>
            <a:bodyPr/>
            <a:lstStyle/>
            <a:p>
              <a:r>
                <a:rPr lang="en-US" sz="1400" b="1">
                  <a:solidFill>
                    <a:srgbClr val="FF0000"/>
                  </a:solidFill>
                  <a:latin typeface="Calibri" pitchFamily="34" charset="0"/>
                </a:rPr>
                <a:t>P</a:t>
              </a:r>
              <a:endParaRPr lang="en-US">
                <a:latin typeface="Calibri" pitchFamily="34" charset="0"/>
              </a:endParaRPr>
            </a:p>
          </p:txBody>
        </p:sp>
        <p:sp>
          <p:nvSpPr>
            <p:cNvPr id="29705" name="Text Box 7"/>
            <p:cNvSpPr txBox="1">
              <a:spLocks noChangeArrowheads="1"/>
            </p:cNvSpPr>
            <p:nvPr/>
          </p:nvSpPr>
          <p:spPr bwMode="auto">
            <a:xfrm>
              <a:off x="3577" y="6872"/>
              <a:ext cx="1350" cy="617"/>
            </a:xfrm>
            <a:prstGeom prst="rect">
              <a:avLst/>
            </a:prstGeom>
            <a:solidFill>
              <a:srgbClr val="FFFF99"/>
            </a:solidFill>
            <a:ln w="9525">
              <a:solidFill>
                <a:srgbClr val="000000"/>
              </a:solidFill>
              <a:miter lim="800000"/>
              <a:headEnd/>
              <a:tailEnd/>
            </a:ln>
          </p:spPr>
          <p:txBody>
            <a:bodyPr/>
            <a:lstStyle/>
            <a:p>
              <a:r>
                <a:rPr lang="en-US" sz="1200" b="1">
                  <a:solidFill>
                    <a:srgbClr val="000000"/>
                  </a:solidFill>
                  <a:latin typeface="Calibri" pitchFamily="34" charset="0"/>
                </a:rPr>
                <a:t>Prediction </a:t>
              </a:r>
              <a:endParaRPr lang="en-US">
                <a:latin typeface="Calibri" pitchFamily="34" charset="0"/>
              </a:endParaRPr>
            </a:p>
          </p:txBody>
        </p:sp>
        <p:sp>
          <p:nvSpPr>
            <p:cNvPr id="29706" name="Text Box 8"/>
            <p:cNvSpPr txBox="1">
              <a:spLocks noChangeArrowheads="1"/>
            </p:cNvSpPr>
            <p:nvPr/>
          </p:nvSpPr>
          <p:spPr bwMode="auto">
            <a:xfrm>
              <a:off x="5077" y="6718"/>
              <a:ext cx="1200" cy="617"/>
            </a:xfrm>
            <a:prstGeom prst="rect">
              <a:avLst/>
            </a:prstGeom>
            <a:solidFill>
              <a:srgbClr val="FFFF99"/>
            </a:solidFill>
            <a:ln w="9525">
              <a:solidFill>
                <a:srgbClr val="000000"/>
              </a:solidFill>
              <a:miter lim="800000"/>
              <a:headEnd/>
              <a:tailEnd/>
            </a:ln>
          </p:spPr>
          <p:txBody>
            <a:bodyPr/>
            <a:lstStyle/>
            <a:p>
              <a:r>
                <a:rPr lang="en-US" sz="1000" b="1">
                  <a:latin typeface="Calibri" pitchFamily="34" charset="0"/>
                </a:rPr>
                <a:t>Disaster events</a:t>
              </a:r>
              <a:endParaRPr lang="en-US">
                <a:latin typeface="Calibri" pitchFamily="34" charset="0"/>
              </a:endParaRPr>
            </a:p>
          </p:txBody>
        </p:sp>
        <p:sp>
          <p:nvSpPr>
            <p:cNvPr id="29707" name="Text Box 9"/>
            <p:cNvSpPr txBox="1">
              <a:spLocks noChangeArrowheads="1"/>
            </p:cNvSpPr>
            <p:nvPr/>
          </p:nvSpPr>
          <p:spPr bwMode="auto">
            <a:xfrm>
              <a:off x="6427" y="6718"/>
              <a:ext cx="1350" cy="617"/>
            </a:xfrm>
            <a:prstGeom prst="rect">
              <a:avLst/>
            </a:prstGeom>
            <a:solidFill>
              <a:srgbClr val="FFFF99"/>
            </a:solidFill>
            <a:ln w="9525">
              <a:solidFill>
                <a:srgbClr val="000000"/>
              </a:solidFill>
              <a:miter lim="800000"/>
              <a:headEnd/>
              <a:tailEnd/>
            </a:ln>
          </p:spPr>
          <p:txBody>
            <a:bodyPr/>
            <a:lstStyle/>
            <a:p>
              <a:r>
                <a:rPr lang="en-US" sz="1000" b="1">
                  <a:latin typeface="Calibri" pitchFamily="34" charset="0"/>
                </a:rPr>
                <a:t>Risk &amp; Vulnerability</a:t>
              </a:r>
              <a:endParaRPr lang="en-US">
                <a:latin typeface="Calibri" pitchFamily="34" charset="0"/>
              </a:endParaRPr>
            </a:p>
          </p:txBody>
        </p:sp>
        <p:sp>
          <p:nvSpPr>
            <p:cNvPr id="29708" name="Text Box 10"/>
            <p:cNvSpPr txBox="1">
              <a:spLocks noChangeArrowheads="1"/>
            </p:cNvSpPr>
            <p:nvPr/>
          </p:nvSpPr>
          <p:spPr bwMode="auto">
            <a:xfrm>
              <a:off x="8077" y="6718"/>
              <a:ext cx="1200" cy="463"/>
            </a:xfrm>
            <a:prstGeom prst="rect">
              <a:avLst/>
            </a:prstGeom>
            <a:solidFill>
              <a:srgbClr val="FFFF99"/>
            </a:solidFill>
            <a:ln w="9525">
              <a:solidFill>
                <a:srgbClr val="000000"/>
              </a:solidFill>
              <a:miter lim="800000"/>
              <a:headEnd/>
              <a:tailEnd/>
            </a:ln>
          </p:spPr>
          <p:txBody>
            <a:bodyPr/>
            <a:lstStyle/>
            <a:p>
              <a:r>
                <a:rPr lang="en-US" sz="1000" b="1">
                  <a:latin typeface="Calibri" pitchFamily="34" charset="0"/>
                </a:rPr>
                <a:t>Impacts</a:t>
              </a:r>
              <a:endParaRPr lang="en-US">
                <a:latin typeface="Calibri" pitchFamily="34" charset="0"/>
              </a:endParaRPr>
            </a:p>
          </p:txBody>
        </p:sp>
        <p:sp>
          <p:nvSpPr>
            <p:cNvPr id="29709" name="Line 11"/>
            <p:cNvSpPr>
              <a:spLocks noChangeShapeType="1"/>
            </p:cNvSpPr>
            <p:nvPr/>
          </p:nvSpPr>
          <p:spPr bwMode="auto">
            <a:xfrm flipV="1">
              <a:off x="2827" y="7335"/>
              <a:ext cx="750" cy="1697"/>
            </a:xfrm>
            <a:prstGeom prst="line">
              <a:avLst/>
            </a:prstGeom>
            <a:noFill/>
            <a:ln w="9525">
              <a:solidFill>
                <a:srgbClr val="FF0000"/>
              </a:solidFill>
              <a:round/>
              <a:headEnd/>
              <a:tailEnd type="triangle" w="med" len="med"/>
            </a:ln>
          </p:spPr>
          <p:txBody>
            <a:bodyPr/>
            <a:lstStyle/>
            <a:p>
              <a:endParaRPr lang="en-US"/>
            </a:p>
          </p:txBody>
        </p:sp>
        <p:sp>
          <p:nvSpPr>
            <p:cNvPr id="29710" name="Line 12"/>
            <p:cNvSpPr>
              <a:spLocks noChangeShapeType="1"/>
            </p:cNvSpPr>
            <p:nvPr/>
          </p:nvSpPr>
          <p:spPr bwMode="auto">
            <a:xfrm>
              <a:off x="4927" y="7026"/>
              <a:ext cx="150" cy="0"/>
            </a:xfrm>
            <a:prstGeom prst="line">
              <a:avLst/>
            </a:prstGeom>
            <a:noFill/>
            <a:ln w="9525">
              <a:solidFill>
                <a:srgbClr val="FF0000"/>
              </a:solidFill>
              <a:round/>
              <a:headEnd/>
              <a:tailEnd type="triangle" w="med" len="med"/>
            </a:ln>
          </p:spPr>
          <p:txBody>
            <a:bodyPr/>
            <a:lstStyle/>
            <a:p>
              <a:endParaRPr lang="en-US"/>
            </a:p>
          </p:txBody>
        </p:sp>
        <p:sp>
          <p:nvSpPr>
            <p:cNvPr id="29711" name="Line 13"/>
            <p:cNvSpPr>
              <a:spLocks noChangeShapeType="1"/>
            </p:cNvSpPr>
            <p:nvPr/>
          </p:nvSpPr>
          <p:spPr bwMode="auto">
            <a:xfrm>
              <a:off x="6277" y="7026"/>
              <a:ext cx="150" cy="0"/>
            </a:xfrm>
            <a:prstGeom prst="line">
              <a:avLst/>
            </a:prstGeom>
            <a:noFill/>
            <a:ln w="9525">
              <a:solidFill>
                <a:srgbClr val="FF0000"/>
              </a:solidFill>
              <a:round/>
              <a:headEnd/>
              <a:tailEnd type="triangle" w="med" len="med"/>
            </a:ln>
          </p:spPr>
          <p:txBody>
            <a:bodyPr/>
            <a:lstStyle/>
            <a:p>
              <a:endParaRPr lang="en-US"/>
            </a:p>
          </p:txBody>
        </p:sp>
        <p:sp>
          <p:nvSpPr>
            <p:cNvPr id="29712" name="Line 14"/>
            <p:cNvSpPr>
              <a:spLocks noChangeShapeType="1"/>
            </p:cNvSpPr>
            <p:nvPr/>
          </p:nvSpPr>
          <p:spPr bwMode="auto">
            <a:xfrm>
              <a:off x="7777" y="6872"/>
              <a:ext cx="300" cy="0"/>
            </a:xfrm>
            <a:prstGeom prst="line">
              <a:avLst/>
            </a:prstGeom>
            <a:noFill/>
            <a:ln w="9525">
              <a:solidFill>
                <a:srgbClr val="FF0000"/>
              </a:solidFill>
              <a:round/>
              <a:headEnd/>
              <a:tailEnd type="triangle" w="med" len="med"/>
            </a:ln>
          </p:spPr>
          <p:txBody>
            <a:bodyPr/>
            <a:lstStyle/>
            <a:p>
              <a:endParaRPr lang="en-US"/>
            </a:p>
          </p:txBody>
        </p:sp>
        <p:sp>
          <p:nvSpPr>
            <p:cNvPr id="29713" name="Text Box 15"/>
            <p:cNvSpPr txBox="1">
              <a:spLocks noChangeArrowheads="1"/>
            </p:cNvSpPr>
            <p:nvPr/>
          </p:nvSpPr>
          <p:spPr bwMode="auto">
            <a:xfrm>
              <a:off x="3577" y="7952"/>
              <a:ext cx="1500" cy="618"/>
            </a:xfrm>
            <a:prstGeom prst="rect">
              <a:avLst/>
            </a:prstGeom>
            <a:solidFill>
              <a:srgbClr val="FFFF99"/>
            </a:solidFill>
            <a:ln w="9525">
              <a:solidFill>
                <a:srgbClr val="000000"/>
              </a:solidFill>
              <a:miter lim="800000"/>
              <a:headEnd/>
              <a:tailEnd/>
            </a:ln>
          </p:spPr>
          <p:txBody>
            <a:bodyPr/>
            <a:lstStyle/>
            <a:p>
              <a:r>
                <a:rPr lang="en-US" sz="1100" b="1">
                  <a:latin typeface="Calibri" pitchFamily="34" charset="0"/>
                </a:rPr>
                <a:t>Preparedness </a:t>
              </a:r>
              <a:endParaRPr lang="en-US">
                <a:latin typeface="Calibri" pitchFamily="34" charset="0"/>
              </a:endParaRPr>
            </a:p>
          </p:txBody>
        </p:sp>
        <p:sp>
          <p:nvSpPr>
            <p:cNvPr id="29714" name="Text Box 16"/>
            <p:cNvSpPr txBox="1">
              <a:spLocks noChangeArrowheads="1"/>
            </p:cNvSpPr>
            <p:nvPr/>
          </p:nvSpPr>
          <p:spPr bwMode="auto">
            <a:xfrm>
              <a:off x="5227" y="8106"/>
              <a:ext cx="1050" cy="463"/>
            </a:xfrm>
            <a:prstGeom prst="rect">
              <a:avLst/>
            </a:prstGeom>
            <a:solidFill>
              <a:srgbClr val="FFFF99"/>
            </a:solidFill>
            <a:ln w="9525">
              <a:solidFill>
                <a:srgbClr val="000000"/>
              </a:solidFill>
              <a:miter lim="800000"/>
              <a:headEnd/>
              <a:tailEnd/>
            </a:ln>
          </p:spPr>
          <p:txBody>
            <a:bodyPr/>
            <a:lstStyle/>
            <a:p>
              <a:r>
                <a:rPr lang="en-US" sz="1000" b="1">
                  <a:latin typeface="Calibri" pitchFamily="34" charset="0"/>
                </a:rPr>
                <a:t>Physical </a:t>
              </a:r>
              <a:endParaRPr lang="en-US">
                <a:latin typeface="Calibri" pitchFamily="34" charset="0"/>
              </a:endParaRPr>
            </a:p>
          </p:txBody>
        </p:sp>
        <p:sp>
          <p:nvSpPr>
            <p:cNvPr id="29715" name="Text Box 17"/>
            <p:cNvSpPr txBox="1">
              <a:spLocks noChangeArrowheads="1"/>
            </p:cNvSpPr>
            <p:nvPr/>
          </p:nvSpPr>
          <p:spPr bwMode="auto">
            <a:xfrm>
              <a:off x="6427" y="7952"/>
              <a:ext cx="1350" cy="618"/>
            </a:xfrm>
            <a:prstGeom prst="rect">
              <a:avLst/>
            </a:prstGeom>
            <a:solidFill>
              <a:srgbClr val="FFFF99"/>
            </a:solidFill>
            <a:ln w="9525">
              <a:solidFill>
                <a:srgbClr val="000000"/>
              </a:solidFill>
              <a:miter lim="800000"/>
              <a:headEnd/>
              <a:tailEnd/>
            </a:ln>
          </p:spPr>
          <p:txBody>
            <a:bodyPr/>
            <a:lstStyle/>
            <a:p>
              <a:r>
                <a:rPr lang="en-US" sz="1000" b="1">
                  <a:latin typeface="Calibri" pitchFamily="34" charset="0"/>
                </a:rPr>
                <a:t>Social / Institutional </a:t>
              </a:r>
              <a:endParaRPr lang="en-US">
                <a:latin typeface="Calibri" pitchFamily="34" charset="0"/>
              </a:endParaRPr>
            </a:p>
          </p:txBody>
        </p:sp>
        <p:sp>
          <p:nvSpPr>
            <p:cNvPr id="29716" name="Text Box 18"/>
            <p:cNvSpPr txBox="1">
              <a:spLocks noChangeArrowheads="1"/>
            </p:cNvSpPr>
            <p:nvPr/>
          </p:nvSpPr>
          <p:spPr bwMode="auto">
            <a:xfrm>
              <a:off x="7927" y="7952"/>
              <a:ext cx="1050" cy="617"/>
            </a:xfrm>
            <a:prstGeom prst="rect">
              <a:avLst/>
            </a:prstGeom>
            <a:solidFill>
              <a:srgbClr val="FFFF99"/>
            </a:solidFill>
            <a:ln w="9525">
              <a:solidFill>
                <a:srgbClr val="000000"/>
              </a:solidFill>
              <a:miter lim="800000"/>
              <a:headEnd/>
              <a:tailEnd/>
            </a:ln>
          </p:spPr>
          <p:txBody>
            <a:bodyPr/>
            <a:lstStyle/>
            <a:p>
              <a:r>
                <a:rPr lang="en-US" sz="1000" b="1">
                  <a:latin typeface="Calibri" pitchFamily="34" charset="0"/>
                </a:rPr>
                <a:t>Financial </a:t>
              </a:r>
              <a:endParaRPr lang="en-US">
                <a:latin typeface="Calibri" pitchFamily="34" charset="0"/>
              </a:endParaRPr>
            </a:p>
          </p:txBody>
        </p:sp>
        <p:sp>
          <p:nvSpPr>
            <p:cNvPr id="29717" name="Text Box 19"/>
            <p:cNvSpPr txBox="1">
              <a:spLocks noChangeArrowheads="1"/>
            </p:cNvSpPr>
            <p:nvPr/>
          </p:nvSpPr>
          <p:spPr bwMode="auto">
            <a:xfrm>
              <a:off x="9127" y="7952"/>
              <a:ext cx="1050" cy="617"/>
            </a:xfrm>
            <a:prstGeom prst="rect">
              <a:avLst/>
            </a:prstGeom>
            <a:solidFill>
              <a:srgbClr val="FFFF99"/>
            </a:solidFill>
            <a:ln w="9525">
              <a:solidFill>
                <a:srgbClr val="000000"/>
              </a:solidFill>
              <a:miter lim="800000"/>
              <a:headEnd/>
              <a:tailEnd/>
            </a:ln>
          </p:spPr>
          <p:txBody>
            <a:bodyPr/>
            <a:lstStyle/>
            <a:p>
              <a:r>
                <a:rPr lang="en-US" sz="1000" b="1">
                  <a:latin typeface="Calibri" pitchFamily="34" charset="0"/>
                </a:rPr>
                <a:t>Capacity building</a:t>
              </a:r>
              <a:endParaRPr lang="en-US">
                <a:latin typeface="Calibri" pitchFamily="34" charset="0"/>
              </a:endParaRPr>
            </a:p>
          </p:txBody>
        </p:sp>
        <p:sp>
          <p:nvSpPr>
            <p:cNvPr id="29718" name="Line 20"/>
            <p:cNvSpPr>
              <a:spLocks noChangeShapeType="1"/>
            </p:cNvSpPr>
            <p:nvPr/>
          </p:nvSpPr>
          <p:spPr bwMode="auto">
            <a:xfrm flipV="1">
              <a:off x="2827" y="8415"/>
              <a:ext cx="750" cy="617"/>
            </a:xfrm>
            <a:prstGeom prst="line">
              <a:avLst/>
            </a:prstGeom>
            <a:noFill/>
            <a:ln w="9525">
              <a:solidFill>
                <a:srgbClr val="FF0000"/>
              </a:solidFill>
              <a:round/>
              <a:headEnd/>
              <a:tailEnd type="triangle" w="med" len="med"/>
            </a:ln>
          </p:spPr>
          <p:txBody>
            <a:bodyPr/>
            <a:lstStyle/>
            <a:p>
              <a:endParaRPr lang="en-US"/>
            </a:p>
          </p:txBody>
        </p:sp>
        <p:sp>
          <p:nvSpPr>
            <p:cNvPr id="29719" name="Line 21"/>
            <p:cNvSpPr>
              <a:spLocks noChangeShapeType="1"/>
            </p:cNvSpPr>
            <p:nvPr/>
          </p:nvSpPr>
          <p:spPr bwMode="auto">
            <a:xfrm>
              <a:off x="5077" y="8261"/>
              <a:ext cx="150" cy="0"/>
            </a:xfrm>
            <a:prstGeom prst="line">
              <a:avLst/>
            </a:prstGeom>
            <a:noFill/>
            <a:ln w="9525">
              <a:solidFill>
                <a:srgbClr val="FF0000"/>
              </a:solidFill>
              <a:round/>
              <a:headEnd/>
              <a:tailEnd type="triangle" w="med" len="med"/>
            </a:ln>
          </p:spPr>
          <p:txBody>
            <a:bodyPr/>
            <a:lstStyle/>
            <a:p>
              <a:endParaRPr lang="en-US"/>
            </a:p>
          </p:txBody>
        </p:sp>
        <p:sp>
          <p:nvSpPr>
            <p:cNvPr id="29720" name="Line 22"/>
            <p:cNvSpPr>
              <a:spLocks noChangeShapeType="1"/>
            </p:cNvSpPr>
            <p:nvPr/>
          </p:nvSpPr>
          <p:spPr bwMode="auto">
            <a:xfrm>
              <a:off x="6277" y="8261"/>
              <a:ext cx="150" cy="0"/>
            </a:xfrm>
            <a:prstGeom prst="line">
              <a:avLst/>
            </a:prstGeom>
            <a:noFill/>
            <a:ln w="9525">
              <a:solidFill>
                <a:srgbClr val="FF0000"/>
              </a:solidFill>
              <a:round/>
              <a:headEnd/>
              <a:tailEnd type="triangle" w="med" len="med"/>
            </a:ln>
          </p:spPr>
          <p:txBody>
            <a:bodyPr/>
            <a:lstStyle/>
            <a:p>
              <a:endParaRPr lang="en-US"/>
            </a:p>
          </p:txBody>
        </p:sp>
        <p:sp>
          <p:nvSpPr>
            <p:cNvPr id="29721" name="Line 23"/>
            <p:cNvSpPr>
              <a:spLocks noChangeShapeType="1"/>
            </p:cNvSpPr>
            <p:nvPr/>
          </p:nvSpPr>
          <p:spPr bwMode="auto">
            <a:xfrm>
              <a:off x="7777" y="8261"/>
              <a:ext cx="150" cy="0"/>
            </a:xfrm>
            <a:prstGeom prst="line">
              <a:avLst/>
            </a:prstGeom>
            <a:noFill/>
            <a:ln w="9525">
              <a:solidFill>
                <a:srgbClr val="FF0000"/>
              </a:solidFill>
              <a:round/>
              <a:headEnd/>
              <a:tailEnd type="triangle" w="med" len="med"/>
            </a:ln>
          </p:spPr>
          <p:txBody>
            <a:bodyPr/>
            <a:lstStyle/>
            <a:p>
              <a:endParaRPr lang="en-US"/>
            </a:p>
          </p:txBody>
        </p:sp>
        <p:sp>
          <p:nvSpPr>
            <p:cNvPr id="29722" name="Line 24"/>
            <p:cNvSpPr>
              <a:spLocks noChangeShapeType="1"/>
            </p:cNvSpPr>
            <p:nvPr/>
          </p:nvSpPr>
          <p:spPr bwMode="auto">
            <a:xfrm>
              <a:off x="8977" y="8261"/>
              <a:ext cx="150" cy="0"/>
            </a:xfrm>
            <a:prstGeom prst="line">
              <a:avLst/>
            </a:prstGeom>
            <a:noFill/>
            <a:ln w="9525">
              <a:solidFill>
                <a:srgbClr val="FF0000"/>
              </a:solidFill>
              <a:round/>
              <a:headEnd/>
              <a:tailEnd type="triangle" w="med" len="med"/>
            </a:ln>
          </p:spPr>
          <p:txBody>
            <a:bodyPr/>
            <a:lstStyle/>
            <a:p>
              <a:endParaRPr lang="en-US"/>
            </a:p>
          </p:txBody>
        </p:sp>
        <p:sp>
          <p:nvSpPr>
            <p:cNvPr id="29723" name="Text Box 25"/>
            <p:cNvSpPr txBox="1">
              <a:spLocks noChangeArrowheads="1"/>
            </p:cNvSpPr>
            <p:nvPr/>
          </p:nvSpPr>
          <p:spPr bwMode="auto">
            <a:xfrm>
              <a:off x="3577" y="9032"/>
              <a:ext cx="1500" cy="463"/>
            </a:xfrm>
            <a:prstGeom prst="rect">
              <a:avLst/>
            </a:prstGeom>
            <a:solidFill>
              <a:srgbClr val="FFFF99"/>
            </a:solidFill>
            <a:ln w="9525">
              <a:solidFill>
                <a:srgbClr val="000000"/>
              </a:solidFill>
              <a:miter lim="800000"/>
              <a:headEnd/>
              <a:tailEnd/>
            </a:ln>
          </p:spPr>
          <p:txBody>
            <a:bodyPr/>
            <a:lstStyle/>
            <a:p>
              <a:r>
                <a:rPr lang="en-US" sz="1100" b="1">
                  <a:solidFill>
                    <a:srgbClr val="000000"/>
                  </a:solidFill>
                  <a:latin typeface="Calibri" pitchFamily="34" charset="0"/>
                </a:rPr>
                <a:t>Prevention</a:t>
              </a:r>
              <a:endParaRPr lang="en-US">
                <a:latin typeface="Calibri" pitchFamily="34" charset="0"/>
              </a:endParaRPr>
            </a:p>
          </p:txBody>
        </p:sp>
        <p:sp>
          <p:nvSpPr>
            <p:cNvPr id="29724" name="Line 26"/>
            <p:cNvSpPr>
              <a:spLocks noChangeShapeType="1"/>
            </p:cNvSpPr>
            <p:nvPr/>
          </p:nvSpPr>
          <p:spPr bwMode="auto">
            <a:xfrm>
              <a:off x="3427" y="9341"/>
              <a:ext cx="300" cy="0"/>
            </a:xfrm>
            <a:prstGeom prst="line">
              <a:avLst/>
            </a:prstGeom>
            <a:noFill/>
            <a:ln w="9525">
              <a:solidFill>
                <a:srgbClr val="FF0000"/>
              </a:solidFill>
              <a:round/>
              <a:headEnd/>
              <a:tailEnd type="triangle" w="med" len="med"/>
            </a:ln>
          </p:spPr>
          <p:txBody>
            <a:bodyPr/>
            <a:lstStyle/>
            <a:p>
              <a:endParaRPr lang="en-US"/>
            </a:p>
          </p:txBody>
        </p:sp>
        <p:sp>
          <p:nvSpPr>
            <p:cNvPr id="29725" name="Text Box 27"/>
            <p:cNvSpPr txBox="1">
              <a:spLocks noChangeArrowheads="1"/>
            </p:cNvSpPr>
            <p:nvPr/>
          </p:nvSpPr>
          <p:spPr bwMode="auto">
            <a:xfrm>
              <a:off x="5377" y="9032"/>
              <a:ext cx="1050" cy="617"/>
            </a:xfrm>
            <a:prstGeom prst="rect">
              <a:avLst/>
            </a:prstGeom>
            <a:solidFill>
              <a:srgbClr val="FFFF99"/>
            </a:solidFill>
            <a:ln w="9525">
              <a:solidFill>
                <a:srgbClr val="000000"/>
              </a:solidFill>
              <a:miter lim="800000"/>
              <a:headEnd/>
              <a:tailEnd/>
            </a:ln>
          </p:spPr>
          <p:txBody>
            <a:bodyPr/>
            <a:lstStyle/>
            <a:p>
              <a:r>
                <a:rPr lang="en-US" sz="1000" b="1">
                  <a:latin typeface="Calibri" pitchFamily="34" charset="0"/>
                </a:rPr>
                <a:t>Damage &amp; loss</a:t>
              </a:r>
              <a:endParaRPr lang="en-US">
                <a:latin typeface="Calibri" pitchFamily="34" charset="0"/>
              </a:endParaRPr>
            </a:p>
          </p:txBody>
        </p:sp>
        <p:sp>
          <p:nvSpPr>
            <p:cNvPr id="29726" name="Text Box 28"/>
            <p:cNvSpPr txBox="1">
              <a:spLocks noChangeArrowheads="1"/>
            </p:cNvSpPr>
            <p:nvPr/>
          </p:nvSpPr>
          <p:spPr bwMode="auto">
            <a:xfrm>
              <a:off x="6577" y="9032"/>
              <a:ext cx="1050" cy="617"/>
            </a:xfrm>
            <a:prstGeom prst="rect">
              <a:avLst/>
            </a:prstGeom>
            <a:solidFill>
              <a:srgbClr val="FFFF99"/>
            </a:solidFill>
            <a:ln w="9525">
              <a:solidFill>
                <a:srgbClr val="000000"/>
              </a:solidFill>
              <a:miter lim="800000"/>
              <a:headEnd/>
              <a:tailEnd/>
            </a:ln>
          </p:spPr>
          <p:txBody>
            <a:bodyPr/>
            <a:lstStyle/>
            <a:p>
              <a:r>
                <a:rPr lang="en-US" sz="1000" b="1">
                  <a:latin typeface="Calibri" pitchFamily="34" charset="0"/>
                </a:rPr>
                <a:t>Natural assets </a:t>
              </a:r>
              <a:endParaRPr lang="en-US">
                <a:latin typeface="Calibri" pitchFamily="34" charset="0"/>
              </a:endParaRPr>
            </a:p>
          </p:txBody>
        </p:sp>
        <p:sp>
          <p:nvSpPr>
            <p:cNvPr id="29727" name="Text Box 29"/>
            <p:cNvSpPr txBox="1">
              <a:spLocks noChangeArrowheads="1"/>
            </p:cNvSpPr>
            <p:nvPr/>
          </p:nvSpPr>
          <p:spPr bwMode="auto">
            <a:xfrm>
              <a:off x="7777" y="9032"/>
              <a:ext cx="1050" cy="617"/>
            </a:xfrm>
            <a:prstGeom prst="rect">
              <a:avLst/>
            </a:prstGeom>
            <a:solidFill>
              <a:srgbClr val="FFFF99"/>
            </a:solidFill>
            <a:ln w="9525">
              <a:solidFill>
                <a:srgbClr val="000000"/>
              </a:solidFill>
              <a:miter lim="800000"/>
              <a:headEnd/>
              <a:tailEnd/>
            </a:ln>
          </p:spPr>
          <p:txBody>
            <a:bodyPr/>
            <a:lstStyle/>
            <a:p>
              <a:r>
                <a:rPr lang="en-US" sz="1000" b="1">
                  <a:latin typeface="Calibri" pitchFamily="34" charset="0"/>
                </a:rPr>
                <a:t>Physical </a:t>
              </a:r>
            </a:p>
            <a:p>
              <a:r>
                <a:rPr lang="en-US" sz="1000" b="1">
                  <a:latin typeface="Calibri" pitchFamily="34" charset="0"/>
                </a:rPr>
                <a:t>assets </a:t>
              </a:r>
              <a:endParaRPr lang="en-US">
                <a:latin typeface="Calibri" pitchFamily="34" charset="0"/>
              </a:endParaRPr>
            </a:p>
          </p:txBody>
        </p:sp>
        <p:sp>
          <p:nvSpPr>
            <p:cNvPr id="29728" name="Text Box 30"/>
            <p:cNvSpPr txBox="1">
              <a:spLocks noChangeArrowheads="1"/>
            </p:cNvSpPr>
            <p:nvPr/>
          </p:nvSpPr>
          <p:spPr bwMode="auto">
            <a:xfrm>
              <a:off x="8977" y="9032"/>
              <a:ext cx="900" cy="617"/>
            </a:xfrm>
            <a:prstGeom prst="rect">
              <a:avLst/>
            </a:prstGeom>
            <a:solidFill>
              <a:srgbClr val="FFFF99"/>
            </a:solidFill>
            <a:ln w="9525">
              <a:solidFill>
                <a:srgbClr val="000000"/>
              </a:solidFill>
              <a:miter lim="800000"/>
              <a:headEnd/>
              <a:tailEnd/>
            </a:ln>
          </p:spPr>
          <p:txBody>
            <a:bodyPr/>
            <a:lstStyle/>
            <a:p>
              <a:r>
                <a:rPr lang="en-US" sz="1000" b="1">
                  <a:latin typeface="Calibri" pitchFamily="34" charset="0"/>
                </a:rPr>
                <a:t>Human assets </a:t>
              </a:r>
              <a:endParaRPr lang="en-US">
                <a:latin typeface="Calibri" pitchFamily="34" charset="0"/>
              </a:endParaRPr>
            </a:p>
          </p:txBody>
        </p:sp>
        <p:sp>
          <p:nvSpPr>
            <p:cNvPr id="29729" name="Line 31"/>
            <p:cNvSpPr>
              <a:spLocks noChangeShapeType="1"/>
            </p:cNvSpPr>
            <p:nvPr/>
          </p:nvSpPr>
          <p:spPr bwMode="auto">
            <a:xfrm>
              <a:off x="5077" y="9186"/>
              <a:ext cx="300" cy="0"/>
            </a:xfrm>
            <a:prstGeom prst="line">
              <a:avLst/>
            </a:prstGeom>
            <a:noFill/>
            <a:ln w="9525">
              <a:solidFill>
                <a:srgbClr val="FF0000"/>
              </a:solidFill>
              <a:round/>
              <a:headEnd/>
              <a:tailEnd type="triangle" w="med" len="med"/>
            </a:ln>
          </p:spPr>
          <p:txBody>
            <a:bodyPr/>
            <a:lstStyle/>
            <a:p>
              <a:endParaRPr lang="en-US"/>
            </a:p>
          </p:txBody>
        </p:sp>
        <p:sp>
          <p:nvSpPr>
            <p:cNvPr id="29730" name="Line 32"/>
            <p:cNvSpPr>
              <a:spLocks noChangeShapeType="1"/>
            </p:cNvSpPr>
            <p:nvPr/>
          </p:nvSpPr>
          <p:spPr bwMode="auto">
            <a:xfrm>
              <a:off x="6427" y="9186"/>
              <a:ext cx="150" cy="0"/>
            </a:xfrm>
            <a:prstGeom prst="line">
              <a:avLst/>
            </a:prstGeom>
            <a:noFill/>
            <a:ln w="9525">
              <a:solidFill>
                <a:srgbClr val="FF0000"/>
              </a:solidFill>
              <a:round/>
              <a:headEnd/>
              <a:tailEnd type="triangle" w="med" len="med"/>
            </a:ln>
          </p:spPr>
          <p:txBody>
            <a:bodyPr/>
            <a:lstStyle/>
            <a:p>
              <a:endParaRPr lang="en-US"/>
            </a:p>
          </p:txBody>
        </p:sp>
        <p:sp>
          <p:nvSpPr>
            <p:cNvPr id="29731" name="Line 33"/>
            <p:cNvSpPr>
              <a:spLocks noChangeShapeType="1"/>
            </p:cNvSpPr>
            <p:nvPr/>
          </p:nvSpPr>
          <p:spPr bwMode="auto">
            <a:xfrm>
              <a:off x="7627" y="9186"/>
              <a:ext cx="150" cy="0"/>
            </a:xfrm>
            <a:prstGeom prst="line">
              <a:avLst/>
            </a:prstGeom>
            <a:noFill/>
            <a:ln w="9525">
              <a:solidFill>
                <a:srgbClr val="FF0000"/>
              </a:solidFill>
              <a:round/>
              <a:headEnd/>
              <a:tailEnd type="triangle" w="med" len="med"/>
            </a:ln>
          </p:spPr>
          <p:txBody>
            <a:bodyPr/>
            <a:lstStyle/>
            <a:p>
              <a:endParaRPr lang="en-US"/>
            </a:p>
          </p:txBody>
        </p:sp>
        <p:sp>
          <p:nvSpPr>
            <p:cNvPr id="29732" name="Line 34"/>
            <p:cNvSpPr>
              <a:spLocks noChangeShapeType="1"/>
            </p:cNvSpPr>
            <p:nvPr/>
          </p:nvSpPr>
          <p:spPr bwMode="auto">
            <a:xfrm>
              <a:off x="8827" y="9341"/>
              <a:ext cx="150" cy="0"/>
            </a:xfrm>
            <a:prstGeom prst="line">
              <a:avLst/>
            </a:prstGeom>
            <a:noFill/>
            <a:ln w="9525">
              <a:solidFill>
                <a:srgbClr val="FF0000"/>
              </a:solidFill>
              <a:round/>
              <a:headEnd/>
              <a:tailEnd type="triangle" w="med" len="med"/>
            </a:ln>
          </p:spPr>
          <p:txBody>
            <a:bodyPr/>
            <a:lstStyle/>
            <a:p>
              <a:endParaRPr lang="en-US"/>
            </a:p>
          </p:txBody>
        </p:sp>
        <p:sp>
          <p:nvSpPr>
            <p:cNvPr id="29733" name="Text Box 35"/>
            <p:cNvSpPr txBox="1">
              <a:spLocks noChangeArrowheads="1"/>
            </p:cNvSpPr>
            <p:nvPr/>
          </p:nvSpPr>
          <p:spPr bwMode="auto">
            <a:xfrm>
              <a:off x="6577" y="7489"/>
              <a:ext cx="1050" cy="309"/>
            </a:xfrm>
            <a:prstGeom prst="rect">
              <a:avLst/>
            </a:prstGeom>
            <a:solidFill>
              <a:srgbClr val="FFFF99"/>
            </a:solidFill>
            <a:ln w="9525">
              <a:solidFill>
                <a:srgbClr val="000000"/>
              </a:solidFill>
              <a:miter lim="800000"/>
              <a:headEnd/>
              <a:tailEnd/>
            </a:ln>
          </p:spPr>
          <p:txBody>
            <a:bodyPr/>
            <a:lstStyle/>
            <a:p>
              <a:r>
                <a:rPr lang="en-US" sz="1000" b="1">
                  <a:latin typeface="Calibri" pitchFamily="34" charset="0"/>
                </a:rPr>
                <a:t>Capacity </a:t>
              </a:r>
              <a:endParaRPr lang="en-US">
                <a:latin typeface="Calibri" pitchFamily="34" charset="0"/>
              </a:endParaRPr>
            </a:p>
          </p:txBody>
        </p:sp>
        <p:sp>
          <p:nvSpPr>
            <p:cNvPr id="29734" name="Text Box 36"/>
            <p:cNvSpPr txBox="1">
              <a:spLocks noChangeArrowheads="1"/>
            </p:cNvSpPr>
            <p:nvPr/>
          </p:nvSpPr>
          <p:spPr bwMode="auto">
            <a:xfrm>
              <a:off x="3577" y="9803"/>
              <a:ext cx="1500" cy="463"/>
            </a:xfrm>
            <a:prstGeom prst="rect">
              <a:avLst/>
            </a:prstGeom>
            <a:solidFill>
              <a:srgbClr val="FFFF99"/>
            </a:solidFill>
            <a:ln w="9525">
              <a:solidFill>
                <a:srgbClr val="000000"/>
              </a:solidFill>
              <a:miter lim="800000"/>
              <a:headEnd/>
              <a:tailEnd/>
            </a:ln>
          </p:spPr>
          <p:txBody>
            <a:bodyPr/>
            <a:lstStyle/>
            <a:p>
              <a:r>
                <a:rPr lang="en-US" sz="1100" b="1">
                  <a:solidFill>
                    <a:srgbClr val="000000"/>
                  </a:solidFill>
                  <a:latin typeface="Calibri" pitchFamily="34" charset="0"/>
                </a:rPr>
                <a:t>Participation</a:t>
              </a:r>
              <a:endParaRPr lang="en-US">
                <a:latin typeface="Calibri" pitchFamily="34" charset="0"/>
              </a:endParaRPr>
            </a:p>
          </p:txBody>
        </p:sp>
        <p:sp>
          <p:nvSpPr>
            <p:cNvPr id="29735" name="Line 37"/>
            <p:cNvSpPr>
              <a:spLocks noChangeShapeType="1"/>
            </p:cNvSpPr>
            <p:nvPr/>
          </p:nvSpPr>
          <p:spPr bwMode="auto">
            <a:xfrm>
              <a:off x="2827" y="9495"/>
              <a:ext cx="750" cy="617"/>
            </a:xfrm>
            <a:prstGeom prst="line">
              <a:avLst/>
            </a:prstGeom>
            <a:noFill/>
            <a:ln w="9525">
              <a:solidFill>
                <a:srgbClr val="FF0000"/>
              </a:solidFill>
              <a:round/>
              <a:headEnd/>
              <a:tailEnd type="triangle" w="med" len="med"/>
            </a:ln>
          </p:spPr>
          <p:txBody>
            <a:bodyPr/>
            <a:lstStyle/>
            <a:p>
              <a:endParaRPr lang="en-US"/>
            </a:p>
          </p:txBody>
        </p:sp>
        <p:sp>
          <p:nvSpPr>
            <p:cNvPr id="29736" name="Line 38"/>
            <p:cNvSpPr>
              <a:spLocks noChangeShapeType="1"/>
            </p:cNvSpPr>
            <p:nvPr/>
          </p:nvSpPr>
          <p:spPr bwMode="auto">
            <a:xfrm>
              <a:off x="6277" y="7335"/>
              <a:ext cx="300" cy="154"/>
            </a:xfrm>
            <a:prstGeom prst="line">
              <a:avLst/>
            </a:prstGeom>
            <a:noFill/>
            <a:ln w="9525">
              <a:solidFill>
                <a:srgbClr val="FF0000"/>
              </a:solidFill>
              <a:round/>
              <a:headEnd/>
              <a:tailEnd type="triangle" w="med" len="med"/>
            </a:ln>
          </p:spPr>
          <p:txBody>
            <a:bodyPr/>
            <a:lstStyle/>
            <a:p>
              <a:endParaRPr lang="en-US"/>
            </a:p>
          </p:txBody>
        </p:sp>
        <p:sp>
          <p:nvSpPr>
            <p:cNvPr id="29737" name="Line 39"/>
            <p:cNvSpPr>
              <a:spLocks noChangeShapeType="1"/>
            </p:cNvSpPr>
            <p:nvPr/>
          </p:nvSpPr>
          <p:spPr bwMode="auto">
            <a:xfrm flipV="1">
              <a:off x="7627" y="7181"/>
              <a:ext cx="450" cy="308"/>
            </a:xfrm>
            <a:prstGeom prst="line">
              <a:avLst/>
            </a:prstGeom>
            <a:noFill/>
            <a:ln w="9525">
              <a:solidFill>
                <a:srgbClr val="FF0000"/>
              </a:solidFill>
              <a:round/>
              <a:headEnd/>
              <a:tailEnd type="triangle" w="med" len="med"/>
            </a:ln>
          </p:spPr>
          <p:txBody>
            <a:bodyPr/>
            <a:lstStyle/>
            <a:p>
              <a:endParaRPr lang="en-US"/>
            </a:p>
          </p:txBody>
        </p:sp>
        <p:sp>
          <p:nvSpPr>
            <p:cNvPr id="29738" name="Text Box 40"/>
            <p:cNvSpPr txBox="1">
              <a:spLocks noChangeArrowheads="1"/>
            </p:cNvSpPr>
            <p:nvPr/>
          </p:nvSpPr>
          <p:spPr bwMode="auto">
            <a:xfrm>
              <a:off x="5377" y="9803"/>
              <a:ext cx="1200" cy="618"/>
            </a:xfrm>
            <a:prstGeom prst="rect">
              <a:avLst/>
            </a:prstGeom>
            <a:solidFill>
              <a:srgbClr val="FFFF99"/>
            </a:solidFill>
            <a:ln w="9525">
              <a:solidFill>
                <a:srgbClr val="000000"/>
              </a:solidFill>
              <a:miter lim="800000"/>
              <a:headEnd/>
              <a:tailEnd/>
            </a:ln>
          </p:spPr>
          <p:txBody>
            <a:bodyPr/>
            <a:lstStyle/>
            <a:p>
              <a:r>
                <a:rPr lang="en-US" sz="1000" b="1">
                  <a:latin typeface="Calibri" pitchFamily="34" charset="0"/>
                </a:rPr>
                <a:t>Individual / community</a:t>
              </a:r>
              <a:endParaRPr lang="en-US">
                <a:latin typeface="Calibri" pitchFamily="34" charset="0"/>
              </a:endParaRPr>
            </a:p>
          </p:txBody>
        </p:sp>
        <p:sp>
          <p:nvSpPr>
            <p:cNvPr id="29739" name="Text Box 41"/>
            <p:cNvSpPr txBox="1">
              <a:spLocks noChangeArrowheads="1"/>
            </p:cNvSpPr>
            <p:nvPr/>
          </p:nvSpPr>
          <p:spPr bwMode="auto">
            <a:xfrm>
              <a:off x="6727" y="9803"/>
              <a:ext cx="1050" cy="618"/>
            </a:xfrm>
            <a:prstGeom prst="rect">
              <a:avLst/>
            </a:prstGeom>
            <a:solidFill>
              <a:srgbClr val="FFFF99"/>
            </a:solidFill>
            <a:ln w="9525">
              <a:solidFill>
                <a:srgbClr val="000000"/>
              </a:solidFill>
              <a:miter lim="800000"/>
              <a:headEnd/>
              <a:tailEnd/>
            </a:ln>
          </p:spPr>
          <p:txBody>
            <a:bodyPr/>
            <a:lstStyle/>
            <a:p>
              <a:r>
                <a:rPr lang="en-US" sz="1000" b="1">
                  <a:latin typeface="Calibri" pitchFamily="34" charset="0"/>
                </a:rPr>
                <a:t>Civil Society</a:t>
              </a:r>
              <a:endParaRPr lang="en-US">
                <a:latin typeface="Calibri" pitchFamily="34" charset="0"/>
              </a:endParaRPr>
            </a:p>
          </p:txBody>
        </p:sp>
        <p:sp>
          <p:nvSpPr>
            <p:cNvPr id="29740" name="Text Box 42"/>
            <p:cNvSpPr txBox="1">
              <a:spLocks noChangeArrowheads="1"/>
            </p:cNvSpPr>
            <p:nvPr/>
          </p:nvSpPr>
          <p:spPr bwMode="auto">
            <a:xfrm>
              <a:off x="7927" y="9803"/>
              <a:ext cx="1200" cy="618"/>
            </a:xfrm>
            <a:prstGeom prst="rect">
              <a:avLst/>
            </a:prstGeom>
            <a:solidFill>
              <a:srgbClr val="FFFF99"/>
            </a:solidFill>
            <a:ln w="9525">
              <a:solidFill>
                <a:srgbClr val="000000"/>
              </a:solidFill>
              <a:miter lim="800000"/>
              <a:headEnd/>
              <a:tailEnd/>
            </a:ln>
          </p:spPr>
          <p:txBody>
            <a:bodyPr/>
            <a:lstStyle/>
            <a:p>
              <a:r>
                <a:rPr lang="en-US" sz="1000" b="1">
                  <a:latin typeface="Calibri" pitchFamily="34" charset="0"/>
                </a:rPr>
                <a:t>Govt. Machinery </a:t>
              </a:r>
              <a:endParaRPr lang="en-US">
                <a:latin typeface="Calibri" pitchFamily="34" charset="0"/>
              </a:endParaRPr>
            </a:p>
          </p:txBody>
        </p:sp>
        <p:sp>
          <p:nvSpPr>
            <p:cNvPr id="29741" name="Line 43"/>
            <p:cNvSpPr>
              <a:spLocks noChangeShapeType="1"/>
            </p:cNvSpPr>
            <p:nvPr/>
          </p:nvSpPr>
          <p:spPr bwMode="auto">
            <a:xfrm>
              <a:off x="5077" y="10112"/>
              <a:ext cx="300" cy="0"/>
            </a:xfrm>
            <a:prstGeom prst="line">
              <a:avLst/>
            </a:prstGeom>
            <a:noFill/>
            <a:ln w="9525">
              <a:solidFill>
                <a:srgbClr val="FF0000"/>
              </a:solidFill>
              <a:round/>
              <a:headEnd/>
              <a:tailEnd type="triangle" w="med" len="med"/>
            </a:ln>
          </p:spPr>
          <p:txBody>
            <a:bodyPr/>
            <a:lstStyle/>
            <a:p>
              <a:endParaRPr lang="en-US"/>
            </a:p>
          </p:txBody>
        </p:sp>
        <p:sp>
          <p:nvSpPr>
            <p:cNvPr id="29742" name="Line 44"/>
            <p:cNvSpPr>
              <a:spLocks noChangeShapeType="1"/>
            </p:cNvSpPr>
            <p:nvPr/>
          </p:nvSpPr>
          <p:spPr bwMode="auto">
            <a:xfrm>
              <a:off x="6577" y="10112"/>
              <a:ext cx="150" cy="0"/>
            </a:xfrm>
            <a:prstGeom prst="line">
              <a:avLst/>
            </a:prstGeom>
            <a:noFill/>
            <a:ln w="9525">
              <a:solidFill>
                <a:srgbClr val="FF0000"/>
              </a:solidFill>
              <a:round/>
              <a:headEnd/>
              <a:tailEnd type="triangle" w="med" len="med"/>
            </a:ln>
          </p:spPr>
          <p:txBody>
            <a:bodyPr/>
            <a:lstStyle/>
            <a:p>
              <a:endParaRPr lang="en-US"/>
            </a:p>
          </p:txBody>
        </p:sp>
        <p:sp>
          <p:nvSpPr>
            <p:cNvPr id="29743" name="Line 45"/>
            <p:cNvSpPr>
              <a:spLocks noChangeShapeType="1"/>
            </p:cNvSpPr>
            <p:nvPr/>
          </p:nvSpPr>
          <p:spPr bwMode="auto">
            <a:xfrm>
              <a:off x="7777" y="10112"/>
              <a:ext cx="150" cy="0"/>
            </a:xfrm>
            <a:prstGeom prst="line">
              <a:avLst/>
            </a:prstGeom>
            <a:noFill/>
            <a:ln w="9525">
              <a:solidFill>
                <a:srgbClr val="FF3300"/>
              </a:solidFill>
              <a:round/>
              <a:headEnd/>
              <a:tailEnd type="triangle" w="med" len="med"/>
            </a:ln>
          </p:spPr>
          <p:txBody>
            <a:bodyPr/>
            <a:lstStyle/>
            <a:p>
              <a:endParaRPr lang="en-US"/>
            </a:p>
          </p:txBody>
        </p:sp>
        <p:sp>
          <p:nvSpPr>
            <p:cNvPr id="29744" name="Text Box 46"/>
            <p:cNvSpPr txBox="1">
              <a:spLocks noChangeArrowheads="1"/>
            </p:cNvSpPr>
            <p:nvPr/>
          </p:nvSpPr>
          <p:spPr bwMode="auto">
            <a:xfrm>
              <a:off x="3577" y="10421"/>
              <a:ext cx="1350" cy="925"/>
            </a:xfrm>
            <a:prstGeom prst="rect">
              <a:avLst/>
            </a:prstGeom>
            <a:solidFill>
              <a:srgbClr val="FFFF99"/>
            </a:solidFill>
            <a:ln w="9525">
              <a:solidFill>
                <a:srgbClr val="000000"/>
              </a:solidFill>
              <a:miter lim="800000"/>
              <a:headEnd/>
              <a:tailEnd/>
            </a:ln>
          </p:spPr>
          <p:txBody>
            <a:bodyPr/>
            <a:lstStyle/>
            <a:p>
              <a:r>
                <a:rPr lang="en-US" sz="1000" b="1">
                  <a:latin typeface="Calibri" pitchFamily="34" charset="0"/>
                </a:rPr>
                <a:t>Publicity for education &amp; awareness</a:t>
              </a:r>
              <a:endParaRPr lang="en-US">
                <a:latin typeface="Calibri" pitchFamily="34" charset="0"/>
              </a:endParaRPr>
            </a:p>
          </p:txBody>
        </p:sp>
        <p:sp>
          <p:nvSpPr>
            <p:cNvPr id="29745" name="Text Box 47"/>
            <p:cNvSpPr txBox="1">
              <a:spLocks noChangeArrowheads="1"/>
            </p:cNvSpPr>
            <p:nvPr/>
          </p:nvSpPr>
          <p:spPr bwMode="auto">
            <a:xfrm>
              <a:off x="5377" y="10575"/>
              <a:ext cx="1650" cy="925"/>
            </a:xfrm>
            <a:prstGeom prst="rect">
              <a:avLst/>
            </a:prstGeom>
            <a:solidFill>
              <a:srgbClr val="FFFF99"/>
            </a:solidFill>
            <a:ln w="9525">
              <a:solidFill>
                <a:srgbClr val="000000"/>
              </a:solidFill>
              <a:miter lim="800000"/>
              <a:headEnd/>
              <a:tailEnd/>
            </a:ln>
          </p:spPr>
          <p:txBody>
            <a:bodyPr/>
            <a:lstStyle/>
            <a:p>
              <a:r>
                <a:rPr lang="en-US" sz="1000" b="1">
                  <a:latin typeface="Calibri" pitchFamily="34" charset="0"/>
                </a:rPr>
                <a:t>Through institutional approach (school</a:t>
              </a:r>
              <a:r>
                <a:rPr lang="en-US" sz="1200" b="1">
                  <a:latin typeface="Calibri" pitchFamily="34" charset="0"/>
                </a:rPr>
                <a:t> </a:t>
              </a:r>
              <a:r>
                <a:rPr lang="en-US" sz="1000" b="1">
                  <a:latin typeface="Calibri" pitchFamily="34" charset="0"/>
                </a:rPr>
                <a:t>/college etc. )</a:t>
              </a:r>
              <a:endParaRPr lang="en-US">
                <a:latin typeface="Calibri" pitchFamily="34" charset="0"/>
              </a:endParaRPr>
            </a:p>
          </p:txBody>
        </p:sp>
        <p:sp>
          <p:nvSpPr>
            <p:cNvPr id="29746" name="Text Box 48"/>
            <p:cNvSpPr txBox="1">
              <a:spLocks noChangeArrowheads="1"/>
            </p:cNvSpPr>
            <p:nvPr/>
          </p:nvSpPr>
          <p:spPr bwMode="auto">
            <a:xfrm>
              <a:off x="7327" y="10575"/>
              <a:ext cx="1500" cy="1080"/>
            </a:xfrm>
            <a:prstGeom prst="rect">
              <a:avLst/>
            </a:prstGeom>
            <a:solidFill>
              <a:srgbClr val="FFFF99"/>
            </a:solidFill>
            <a:ln w="9525">
              <a:solidFill>
                <a:srgbClr val="000000"/>
              </a:solidFill>
              <a:miter lim="800000"/>
              <a:headEnd/>
              <a:tailEnd/>
            </a:ln>
          </p:spPr>
          <p:txBody>
            <a:bodyPr/>
            <a:lstStyle/>
            <a:p>
              <a:r>
                <a:rPr lang="en-US" sz="1000" b="1">
                  <a:latin typeface="Calibri" pitchFamily="34" charset="0"/>
                </a:rPr>
                <a:t>At non-formal </a:t>
              </a:r>
            </a:p>
            <a:p>
              <a:r>
                <a:rPr lang="en-US" sz="1000" b="1">
                  <a:latin typeface="Calibri" pitchFamily="34" charset="0"/>
                </a:rPr>
                <a:t>Approach for the community </a:t>
              </a:r>
            </a:p>
            <a:p>
              <a:r>
                <a:rPr lang="en-US" sz="1000" b="1">
                  <a:latin typeface="Calibri" pitchFamily="34" charset="0"/>
                </a:rPr>
                <a:t>(Face to face mode)</a:t>
              </a:r>
              <a:endParaRPr lang="en-US">
                <a:latin typeface="Calibri" pitchFamily="34" charset="0"/>
              </a:endParaRPr>
            </a:p>
          </p:txBody>
        </p:sp>
        <p:sp>
          <p:nvSpPr>
            <p:cNvPr id="29747" name="Text Box 49"/>
            <p:cNvSpPr txBox="1">
              <a:spLocks noChangeArrowheads="1"/>
            </p:cNvSpPr>
            <p:nvPr/>
          </p:nvSpPr>
          <p:spPr bwMode="auto">
            <a:xfrm>
              <a:off x="8977" y="10729"/>
              <a:ext cx="1350" cy="771"/>
            </a:xfrm>
            <a:prstGeom prst="rect">
              <a:avLst/>
            </a:prstGeom>
            <a:solidFill>
              <a:srgbClr val="FFFF99"/>
            </a:solidFill>
            <a:ln w="9525">
              <a:solidFill>
                <a:srgbClr val="000000"/>
              </a:solidFill>
              <a:miter lim="800000"/>
              <a:headEnd/>
              <a:tailEnd/>
            </a:ln>
          </p:spPr>
          <p:txBody>
            <a:bodyPr/>
            <a:lstStyle/>
            <a:p>
              <a:r>
                <a:rPr lang="en-US" sz="1000" b="1">
                  <a:latin typeface="Calibri" pitchFamily="34" charset="0"/>
                </a:rPr>
                <a:t>Trough mass media </a:t>
              </a:r>
              <a:endParaRPr lang="en-US">
                <a:latin typeface="Calibri" pitchFamily="34" charset="0"/>
              </a:endParaRPr>
            </a:p>
          </p:txBody>
        </p:sp>
        <p:sp>
          <p:nvSpPr>
            <p:cNvPr id="29748" name="Line 50"/>
            <p:cNvSpPr>
              <a:spLocks noChangeShapeType="1"/>
            </p:cNvSpPr>
            <p:nvPr/>
          </p:nvSpPr>
          <p:spPr bwMode="auto">
            <a:xfrm>
              <a:off x="2827" y="9495"/>
              <a:ext cx="750" cy="1388"/>
            </a:xfrm>
            <a:prstGeom prst="line">
              <a:avLst/>
            </a:prstGeom>
            <a:noFill/>
            <a:ln w="9525">
              <a:solidFill>
                <a:srgbClr val="FF0000"/>
              </a:solidFill>
              <a:round/>
              <a:headEnd/>
              <a:tailEnd type="triangle" w="med" len="med"/>
            </a:ln>
          </p:spPr>
          <p:txBody>
            <a:bodyPr/>
            <a:lstStyle/>
            <a:p>
              <a:endParaRPr lang="en-US"/>
            </a:p>
          </p:txBody>
        </p:sp>
        <p:sp>
          <p:nvSpPr>
            <p:cNvPr id="29749" name="Line 51"/>
            <p:cNvSpPr>
              <a:spLocks noChangeShapeType="1"/>
            </p:cNvSpPr>
            <p:nvPr/>
          </p:nvSpPr>
          <p:spPr bwMode="auto">
            <a:xfrm>
              <a:off x="4927" y="10883"/>
              <a:ext cx="450" cy="0"/>
            </a:xfrm>
            <a:prstGeom prst="line">
              <a:avLst/>
            </a:prstGeom>
            <a:noFill/>
            <a:ln w="9525">
              <a:solidFill>
                <a:srgbClr val="FF0000"/>
              </a:solidFill>
              <a:round/>
              <a:headEnd/>
              <a:tailEnd type="triangle" w="med" len="med"/>
            </a:ln>
          </p:spPr>
          <p:txBody>
            <a:bodyPr/>
            <a:lstStyle/>
            <a:p>
              <a:endParaRPr lang="en-US"/>
            </a:p>
          </p:txBody>
        </p:sp>
        <p:sp>
          <p:nvSpPr>
            <p:cNvPr id="29750" name="Line 52"/>
            <p:cNvSpPr>
              <a:spLocks noChangeShapeType="1"/>
            </p:cNvSpPr>
            <p:nvPr/>
          </p:nvSpPr>
          <p:spPr bwMode="auto">
            <a:xfrm>
              <a:off x="7027" y="11038"/>
              <a:ext cx="300" cy="0"/>
            </a:xfrm>
            <a:prstGeom prst="line">
              <a:avLst/>
            </a:prstGeom>
            <a:noFill/>
            <a:ln w="9525">
              <a:solidFill>
                <a:srgbClr val="FF0000"/>
              </a:solidFill>
              <a:round/>
              <a:headEnd/>
              <a:tailEnd type="triangle" w="med" len="med"/>
            </a:ln>
          </p:spPr>
          <p:txBody>
            <a:bodyPr/>
            <a:lstStyle/>
            <a:p>
              <a:endParaRPr lang="en-US"/>
            </a:p>
          </p:txBody>
        </p:sp>
        <p:sp>
          <p:nvSpPr>
            <p:cNvPr id="29751" name="Line 53"/>
            <p:cNvSpPr>
              <a:spLocks noChangeShapeType="1"/>
            </p:cNvSpPr>
            <p:nvPr/>
          </p:nvSpPr>
          <p:spPr bwMode="auto">
            <a:xfrm>
              <a:off x="8827" y="11038"/>
              <a:ext cx="150" cy="0"/>
            </a:xfrm>
            <a:prstGeom prst="line">
              <a:avLst/>
            </a:prstGeom>
            <a:noFill/>
            <a:ln w="9525">
              <a:solidFill>
                <a:srgbClr val="FF0000"/>
              </a:solidFill>
              <a:round/>
              <a:headEnd/>
              <a:tailEnd type="triangle" w="med" len="med"/>
            </a:ln>
          </p:spPr>
          <p:txBody>
            <a:bodyPr/>
            <a:lstStyle/>
            <a:p>
              <a:endParaRPr lang="en-US"/>
            </a:p>
          </p:txBody>
        </p:sp>
        <p:sp>
          <p:nvSpPr>
            <p:cNvPr id="29752" name="Line 54"/>
            <p:cNvSpPr>
              <a:spLocks noChangeShapeType="1"/>
            </p:cNvSpPr>
            <p:nvPr/>
          </p:nvSpPr>
          <p:spPr bwMode="auto">
            <a:xfrm flipV="1">
              <a:off x="10177" y="8569"/>
              <a:ext cx="0" cy="2160"/>
            </a:xfrm>
            <a:prstGeom prst="line">
              <a:avLst/>
            </a:prstGeom>
            <a:noFill/>
            <a:ln w="9525">
              <a:solidFill>
                <a:srgbClr val="FF0000"/>
              </a:solidFill>
              <a:round/>
              <a:headEnd/>
              <a:tailEnd type="triangle" w="med" len="med"/>
            </a:ln>
          </p:spPr>
          <p:txBody>
            <a:bodyPr/>
            <a:lstStyle/>
            <a:p>
              <a:endParaRPr lang="en-US"/>
            </a:p>
          </p:txBody>
        </p:sp>
        <p:sp>
          <p:nvSpPr>
            <p:cNvPr id="29753" name="Line 55"/>
            <p:cNvSpPr>
              <a:spLocks noChangeShapeType="1"/>
            </p:cNvSpPr>
            <p:nvPr/>
          </p:nvSpPr>
          <p:spPr bwMode="auto">
            <a:xfrm>
              <a:off x="9127" y="10112"/>
              <a:ext cx="1050" cy="0"/>
            </a:xfrm>
            <a:prstGeom prst="line">
              <a:avLst/>
            </a:prstGeom>
            <a:noFill/>
            <a:ln w="9525">
              <a:solidFill>
                <a:srgbClr val="FF0000"/>
              </a:solidFill>
              <a:round/>
              <a:headEnd/>
              <a:tailEnd type="triangle" w="med" len="med"/>
            </a:ln>
          </p:spPr>
          <p:txBody>
            <a:bodyPr/>
            <a:lstStyle/>
            <a:p>
              <a:endParaRPr lang="en-US"/>
            </a:p>
          </p:txBody>
        </p:sp>
        <p:sp>
          <p:nvSpPr>
            <p:cNvPr id="29754" name="Line 56"/>
            <p:cNvSpPr>
              <a:spLocks noChangeShapeType="1"/>
            </p:cNvSpPr>
            <p:nvPr/>
          </p:nvSpPr>
          <p:spPr bwMode="auto">
            <a:xfrm>
              <a:off x="9877" y="9341"/>
              <a:ext cx="300" cy="0"/>
            </a:xfrm>
            <a:prstGeom prst="line">
              <a:avLst/>
            </a:prstGeom>
            <a:noFill/>
            <a:ln w="9525">
              <a:solidFill>
                <a:srgbClr val="FF0000"/>
              </a:solidFill>
              <a:round/>
              <a:headEnd/>
              <a:tailEnd type="triangle" w="med" len="med"/>
            </a:ln>
          </p:spPr>
          <p:txBody>
            <a:bodyPr/>
            <a:lstStyle/>
            <a:p>
              <a:endParaRPr lang="en-US"/>
            </a:p>
          </p:txBody>
        </p:sp>
        <p:sp>
          <p:nvSpPr>
            <p:cNvPr id="29755" name="Line 57"/>
            <p:cNvSpPr>
              <a:spLocks noChangeShapeType="1"/>
            </p:cNvSpPr>
            <p:nvPr/>
          </p:nvSpPr>
          <p:spPr bwMode="auto">
            <a:xfrm>
              <a:off x="9277" y="7181"/>
              <a:ext cx="0" cy="771"/>
            </a:xfrm>
            <a:prstGeom prst="line">
              <a:avLst/>
            </a:prstGeom>
            <a:noFill/>
            <a:ln w="9525">
              <a:solidFill>
                <a:srgbClr val="FF0000"/>
              </a:solidFill>
              <a:round/>
              <a:headEnd/>
              <a:tailEnd type="triangle" w="med" len="med"/>
            </a:ln>
          </p:spPr>
          <p:txBody>
            <a:bodyPr/>
            <a:lstStyle/>
            <a:p>
              <a:endParaRPr lang="en-US"/>
            </a:p>
          </p:txBody>
        </p:sp>
        <p:sp>
          <p:nvSpPr>
            <p:cNvPr id="29756" name="Text Box 58"/>
            <p:cNvSpPr txBox="1">
              <a:spLocks noChangeArrowheads="1"/>
            </p:cNvSpPr>
            <p:nvPr/>
          </p:nvSpPr>
          <p:spPr bwMode="auto">
            <a:xfrm>
              <a:off x="10477" y="7952"/>
              <a:ext cx="450" cy="2469"/>
            </a:xfrm>
            <a:prstGeom prst="rect">
              <a:avLst/>
            </a:prstGeom>
            <a:solidFill>
              <a:srgbClr val="FFFF99"/>
            </a:solidFill>
            <a:ln w="9525" algn="ctr">
              <a:solidFill>
                <a:srgbClr val="000000"/>
              </a:solidFill>
              <a:miter lim="800000"/>
              <a:headEnd/>
              <a:tailEnd/>
            </a:ln>
          </p:spPr>
          <p:txBody>
            <a:bodyPr/>
            <a:lstStyle/>
            <a:p>
              <a:r>
                <a:rPr lang="en-US" sz="1200" b="1" dirty="0">
                  <a:latin typeface="Calibri" pitchFamily="34" charset="0"/>
                </a:rPr>
                <a:t>M</a:t>
              </a:r>
            </a:p>
            <a:p>
              <a:r>
                <a:rPr lang="en-US" sz="1200" b="1" dirty="0">
                  <a:latin typeface="Calibri" pitchFamily="34" charset="0"/>
                </a:rPr>
                <a:t> I</a:t>
              </a:r>
            </a:p>
            <a:p>
              <a:r>
                <a:rPr lang="en-US" sz="1200" b="1" dirty="0">
                  <a:latin typeface="Calibri" pitchFamily="34" charset="0"/>
                </a:rPr>
                <a:t> T</a:t>
              </a:r>
            </a:p>
            <a:p>
              <a:r>
                <a:rPr lang="en-US" sz="1200" b="1" dirty="0">
                  <a:latin typeface="Calibri" pitchFamily="34" charset="0"/>
                </a:rPr>
                <a:t> I</a:t>
              </a:r>
            </a:p>
            <a:p>
              <a:r>
                <a:rPr lang="en-US" sz="1200" b="1" dirty="0">
                  <a:latin typeface="Calibri" pitchFamily="34" charset="0"/>
                </a:rPr>
                <a:t>G</a:t>
              </a:r>
            </a:p>
            <a:p>
              <a:r>
                <a:rPr lang="en-US" sz="1200" b="1" dirty="0">
                  <a:latin typeface="Calibri" pitchFamily="34" charset="0"/>
                </a:rPr>
                <a:t> A</a:t>
              </a:r>
            </a:p>
            <a:p>
              <a:r>
                <a:rPr lang="en-US" sz="1200" b="1" dirty="0">
                  <a:latin typeface="Calibri" pitchFamily="34" charset="0"/>
                </a:rPr>
                <a:t> T</a:t>
              </a:r>
            </a:p>
            <a:p>
              <a:r>
                <a:rPr lang="en-US" sz="1200" b="1" dirty="0">
                  <a:latin typeface="Calibri" pitchFamily="34" charset="0"/>
                </a:rPr>
                <a:t> I</a:t>
              </a:r>
            </a:p>
            <a:p>
              <a:r>
                <a:rPr lang="en-US" sz="1200" b="1" dirty="0">
                  <a:latin typeface="Calibri" pitchFamily="34" charset="0"/>
                </a:rPr>
                <a:t>O</a:t>
              </a:r>
            </a:p>
            <a:p>
              <a:r>
                <a:rPr lang="en-US" sz="1200" b="1" dirty="0">
                  <a:latin typeface="Calibri" pitchFamily="34" charset="0"/>
                </a:rPr>
                <a:t>N</a:t>
              </a:r>
              <a:endParaRPr lang="en-US" dirty="0">
                <a:latin typeface="Calibri" pitchFamily="34" charset="0"/>
              </a:endParaRPr>
            </a:p>
          </p:txBody>
        </p:sp>
        <p:sp>
          <p:nvSpPr>
            <p:cNvPr id="29757" name="Line 59"/>
            <p:cNvSpPr>
              <a:spLocks noChangeShapeType="1"/>
            </p:cNvSpPr>
            <p:nvPr/>
          </p:nvSpPr>
          <p:spPr bwMode="auto">
            <a:xfrm>
              <a:off x="10177" y="8261"/>
              <a:ext cx="300" cy="0"/>
            </a:xfrm>
            <a:prstGeom prst="line">
              <a:avLst/>
            </a:prstGeom>
            <a:noFill/>
            <a:ln w="9525">
              <a:solidFill>
                <a:srgbClr val="FF0000"/>
              </a:solidFill>
              <a:round/>
              <a:headEnd/>
              <a:tailEnd type="triangle" w="med" len="med"/>
            </a:ln>
          </p:spPr>
          <p:txBody>
            <a:bodyPr/>
            <a:lstStyle/>
            <a:p>
              <a:endParaRPr lang="en-US"/>
            </a:p>
          </p:txBody>
        </p:sp>
      </p:grpSp>
      <p:sp>
        <p:nvSpPr>
          <p:cNvPr id="29699" name="Text Box 60"/>
          <p:cNvSpPr txBox="1">
            <a:spLocks noChangeArrowheads="1"/>
          </p:cNvSpPr>
          <p:nvPr/>
        </p:nvSpPr>
        <p:spPr bwMode="auto">
          <a:xfrm>
            <a:off x="2057400" y="152400"/>
            <a:ext cx="5334000" cy="584200"/>
          </a:xfrm>
          <a:prstGeom prst="rect">
            <a:avLst/>
          </a:prstGeom>
          <a:noFill/>
          <a:ln w="9525">
            <a:noFill/>
            <a:miter lim="800000"/>
            <a:headEnd/>
            <a:tailEnd/>
          </a:ln>
        </p:spPr>
        <p:txBody>
          <a:bodyPr>
            <a:spAutoFit/>
          </a:bodyPr>
          <a:lstStyle/>
          <a:p>
            <a:pPr>
              <a:spcBef>
                <a:spcPct val="50000"/>
              </a:spcBef>
            </a:pPr>
            <a:r>
              <a:rPr lang="en-US" sz="3200" b="1">
                <a:solidFill>
                  <a:srgbClr val="FF3300"/>
                </a:solidFill>
                <a:latin typeface="Calibri" pitchFamily="34" charset="0"/>
              </a:rPr>
              <a:t>5‘P’</a:t>
            </a:r>
            <a:r>
              <a:rPr lang="en-US" sz="3200">
                <a:solidFill>
                  <a:srgbClr val="FF3300"/>
                </a:solidFill>
                <a:latin typeface="Calibri" pitchFamily="34" charset="0"/>
              </a:rPr>
              <a:t> </a:t>
            </a:r>
          </a:p>
        </p:txBody>
      </p:sp>
      <p:sp>
        <p:nvSpPr>
          <p:cNvPr id="59" name="TextBox 58"/>
          <p:cNvSpPr txBox="1"/>
          <p:nvPr/>
        </p:nvSpPr>
        <p:spPr>
          <a:xfrm>
            <a:off x="285750" y="6143625"/>
            <a:ext cx="1071563" cy="400050"/>
          </a:xfrm>
          <a:prstGeom prst="rect">
            <a:avLst/>
          </a:prstGeom>
          <a:noFill/>
          <a:ln>
            <a:solidFill>
              <a:schemeClr val="tx1"/>
            </a:solidFill>
          </a:ln>
        </p:spPr>
        <p:txBody>
          <a:bodyPr>
            <a:spAutoFit/>
          </a:bodyPr>
          <a:lstStyle/>
          <a:p>
            <a:pPr algn="ctr" fontAlgn="auto">
              <a:spcBef>
                <a:spcPts val="0"/>
              </a:spcBef>
              <a:spcAft>
                <a:spcPts val="0"/>
              </a:spcAft>
              <a:defRPr/>
            </a:pPr>
            <a:r>
              <a:rPr lang="en-US" sz="2000" dirty="0">
                <a:solidFill>
                  <a:srgbClr val="FF0000"/>
                </a:solidFill>
                <a:effectLst>
                  <a:outerShdw blurRad="38100" dist="38100" dir="2700000" algn="tl">
                    <a:srgbClr val="000000">
                      <a:alpha val="43137"/>
                    </a:srgbClr>
                  </a:outerShdw>
                </a:effectLst>
                <a:latin typeface="+mn-lt"/>
                <a:cs typeface="+mn-cs"/>
              </a:rPr>
              <a:t>STI </a:t>
            </a:r>
            <a:endParaRPr lang="en-IN" sz="2000" dirty="0">
              <a:solidFill>
                <a:srgbClr val="FF0000"/>
              </a:solidFill>
              <a:effectLst>
                <a:outerShdw blurRad="38100" dist="38100" dir="2700000" algn="tl">
                  <a:srgbClr val="000000">
                    <a:alpha val="43137"/>
                  </a:srgbClr>
                </a:outerShdw>
              </a:effectLst>
              <a:latin typeface="+mn-lt"/>
              <a:cs typeface="+mn-cs"/>
            </a:endParaRPr>
          </a:p>
        </p:txBody>
      </p:sp>
      <p:cxnSp>
        <p:nvCxnSpPr>
          <p:cNvPr id="61" name="Straight Arrow Connector 60"/>
          <p:cNvCxnSpPr/>
          <p:nvPr/>
        </p:nvCxnSpPr>
        <p:spPr>
          <a:xfrm rot="5400000" flipH="1" flipV="1">
            <a:off x="-750888" y="5037138"/>
            <a:ext cx="2214563"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357188" y="3929063"/>
            <a:ext cx="214312" cy="1587"/>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847850"/>
          </a:xfrm>
          <a:prstGeom prst="roundRect">
            <a:avLst/>
          </a:prstGeom>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t>Sub Theme 6</a:t>
            </a:r>
            <a:br>
              <a:rPr lang="en-US" dirty="0" smtClean="0"/>
            </a:br>
            <a:r>
              <a:rPr lang="en-US" b="1" dirty="0" smtClean="0">
                <a:solidFill>
                  <a:srgbClr val="7030A0"/>
                </a:solidFill>
              </a:rPr>
              <a:t>Disaster Management</a:t>
            </a:r>
            <a:endParaRPr lang="en-US" dirty="0"/>
          </a:p>
        </p:txBody>
      </p:sp>
      <p:sp>
        <p:nvSpPr>
          <p:cNvPr id="3" name="Subtitle 2"/>
          <p:cNvSpPr>
            <a:spLocks noGrp="1"/>
          </p:cNvSpPr>
          <p:nvPr>
            <p:ph type="subTitle" idx="1"/>
          </p:nvPr>
        </p:nvSpPr>
        <p:spPr>
          <a:xfrm>
            <a:off x="1143000" y="4876800"/>
            <a:ext cx="6705600" cy="762000"/>
          </a:xfrm>
          <a:prstGeom prst="round2DiagRect">
            <a:avLst>
              <a:gd name="adj1" fmla="val 16667"/>
              <a:gd name="adj2" fmla="val 0"/>
            </a:avLst>
          </a:prstGeom>
        </p:spPr>
        <p:style>
          <a:lnRef idx="2">
            <a:schemeClr val="accent5"/>
          </a:lnRef>
          <a:fillRef idx="1">
            <a:schemeClr val="lt1"/>
          </a:fillRef>
          <a:effectRef idx="0">
            <a:schemeClr val="accent5"/>
          </a:effectRef>
          <a:fontRef idx="minor">
            <a:schemeClr val="dk1"/>
          </a:fontRef>
        </p:style>
        <p:txBody>
          <a:bodyPr>
            <a:normAutofit fontScale="92500" lnSpcReduction="10000"/>
          </a:bodyPr>
          <a:lstStyle/>
          <a:p>
            <a:r>
              <a:rPr lang="en-US" sz="2000" dirty="0" err="1" smtClean="0"/>
              <a:t>Jayanta</a:t>
            </a:r>
            <a:r>
              <a:rPr lang="en-US" sz="2000" dirty="0" smtClean="0"/>
              <a:t> Kr </a:t>
            </a:r>
            <a:r>
              <a:rPr lang="en-US" sz="2000" dirty="0" err="1" smtClean="0"/>
              <a:t>Sarma</a:t>
            </a:r>
            <a:r>
              <a:rPr lang="en-US" sz="2000" dirty="0" smtClean="0"/>
              <a:t>, </a:t>
            </a:r>
            <a:r>
              <a:rPr lang="en-US" sz="2000" dirty="0" err="1" smtClean="0"/>
              <a:t>Raghunath.T.P</a:t>
            </a:r>
            <a:r>
              <a:rPr lang="en-US" sz="2000" dirty="0" smtClean="0"/>
              <a:t>, </a:t>
            </a:r>
            <a:r>
              <a:rPr lang="en-US" sz="2000" dirty="0" err="1" smtClean="0"/>
              <a:t>Pulin</a:t>
            </a:r>
            <a:r>
              <a:rPr lang="en-US" sz="2000" dirty="0" smtClean="0"/>
              <a:t> </a:t>
            </a:r>
            <a:r>
              <a:rPr lang="en-US" sz="2000" dirty="0" err="1" smtClean="0"/>
              <a:t>Behari</a:t>
            </a:r>
            <a:r>
              <a:rPr lang="en-US" sz="2000" dirty="0" smtClean="0"/>
              <a:t> </a:t>
            </a:r>
            <a:r>
              <a:rPr lang="en-US" sz="2000" dirty="0" err="1" smtClean="0"/>
              <a:t>Chakraborty</a:t>
            </a:r>
            <a:r>
              <a:rPr lang="en-US" sz="2000" dirty="0" smtClean="0"/>
              <a:t>, </a:t>
            </a:r>
          </a:p>
          <a:p>
            <a:r>
              <a:rPr lang="en-US" sz="2000" dirty="0" smtClean="0"/>
              <a:t>National Academic Committee, NCSC 2015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rtlCol="0">
            <a:normAutofit fontScale="90000"/>
          </a:bodyPr>
          <a:lstStyle/>
          <a:p>
            <a:pPr eaLnBrk="1" fontAlgn="auto" hangingPunct="1">
              <a:spcAft>
                <a:spcPts val="0"/>
              </a:spcAft>
              <a:defRPr/>
            </a:pPr>
            <a:r>
              <a:rPr lang="en-US" b="1" dirty="0" smtClean="0">
                <a:solidFill>
                  <a:schemeClr val="tx2"/>
                </a:solidFill>
              </a:rPr>
              <a:t>Sub Theme 6: Disaster Management</a:t>
            </a:r>
            <a:endParaRPr lang="en-IN" dirty="0" smtClean="0">
              <a:solidFill>
                <a:schemeClr val="tx2"/>
              </a:solidFill>
            </a:endParaRPr>
          </a:p>
        </p:txBody>
      </p:sp>
      <p:sp>
        <p:nvSpPr>
          <p:cNvPr id="115713" name="Rectangle 1"/>
          <p:cNvSpPr>
            <a:spLocks noChangeArrowheads="1"/>
          </p:cNvSpPr>
          <p:nvPr/>
        </p:nvSpPr>
        <p:spPr bwMode="auto">
          <a:xfrm>
            <a:off x="381000" y="1143000"/>
            <a:ext cx="85344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07988" marR="0" lvl="0" indent="-407988"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Last</a:t>
            </a:r>
            <a:r>
              <a:rPr kumimoji="0" lang="en-US" sz="24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2 decades :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Losses due to disasters are increasing in terms of </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life and property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across the globe. </a:t>
            </a:r>
          </a:p>
          <a:p>
            <a:pPr marL="407988" indent="-407988" fontAlgn="base">
              <a:spcBef>
                <a:spcPct val="0"/>
              </a:spcBef>
              <a:spcAft>
                <a:spcPct val="0"/>
              </a:spcAft>
              <a:buFont typeface="Arial" pitchFamily="34" charset="0"/>
              <a:buChar char="•"/>
            </a:pPr>
            <a:endPar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407988" indent="-407988" fontAlgn="base">
              <a:spcBef>
                <a:spcPct val="0"/>
              </a:spcBef>
              <a:spcAft>
                <a:spcPct val="0"/>
              </a:spcAft>
              <a:buFont typeface="Arial" pitchFamily="34" charset="0"/>
              <a:buChar char="•"/>
            </a:pP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Disasters apart, factors that enhance the gravity and severity   of disasters include: </a:t>
            </a:r>
          </a:p>
          <a:p>
            <a:pPr marL="1322388" lvl="2" indent="-407988" fontAlgn="base">
              <a:spcBef>
                <a:spcPct val="0"/>
              </a:spcBef>
              <a:spcAft>
                <a:spcPct val="0"/>
              </a:spcAft>
              <a:buFont typeface="Arial" pitchFamily="34" charset="0"/>
              <a:buChar char="•"/>
            </a:pPr>
            <a:r>
              <a:rPr kumimoji="0" lang="en-US" sz="2400" b="1" i="0" u="none" strike="noStrike" cap="none" normalizeH="0" baseline="0" dirty="0" smtClean="0">
                <a:ln>
                  <a:noFill/>
                </a:ln>
                <a:solidFill>
                  <a:schemeClr val="tx2"/>
                </a:solidFill>
                <a:effectLst/>
                <a:latin typeface="Calibri" pitchFamily="34" charset="0"/>
                <a:ea typeface="Times New Roman" pitchFamily="18" charset="0"/>
                <a:cs typeface="Times New Roman" pitchFamily="18" charset="0"/>
              </a:rPr>
              <a:t>density and size of population, </a:t>
            </a:r>
          </a:p>
          <a:p>
            <a:pPr marL="1322388" lvl="2" indent="-407988" fontAlgn="base">
              <a:spcBef>
                <a:spcPct val="0"/>
              </a:spcBef>
              <a:spcAft>
                <a:spcPct val="0"/>
              </a:spcAft>
              <a:buFont typeface="Arial" pitchFamily="34" charset="0"/>
              <a:buChar char="•"/>
            </a:pPr>
            <a:r>
              <a:rPr kumimoji="0" lang="en-US" sz="2400" b="1" i="0" u="none" strike="noStrike" cap="none" normalizeH="0" baseline="0" dirty="0" smtClean="0">
                <a:ln>
                  <a:noFill/>
                </a:ln>
                <a:solidFill>
                  <a:schemeClr val="tx2"/>
                </a:solidFill>
                <a:effectLst/>
                <a:latin typeface="Calibri" pitchFamily="34" charset="0"/>
                <a:ea typeface="Times New Roman" pitchFamily="18" charset="0"/>
                <a:cs typeface="Times New Roman" pitchFamily="18" charset="0"/>
              </a:rPr>
              <a:t>unplanned urbanization, </a:t>
            </a:r>
          </a:p>
          <a:p>
            <a:pPr marL="1322388" lvl="2" indent="-407988" fontAlgn="base">
              <a:spcBef>
                <a:spcPct val="0"/>
              </a:spcBef>
              <a:spcAft>
                <a:spcPct val="0"/>
              </a:spcAft>
              <a:buFont typeface="Arial" pitchFamily="34" charset="0"/>
              <a:buChar char="•"/>
            </a:pPr>
            <a:r>
              <a:rPr kumimoji="0" lang="en-US" sz="2400" b="1" i="0" u="none" strike="noStrike" cap="none" normalizeH="0" baseline="0" dirty="0" smtClean="0">
                <a:ln>
                  <a:noFill/>
                </a:ln>
                <a:solidFill>
                  <a:schemeClr val="tx2"/>
                </a:solidFill>
                <a:effectLst/>
                <a:latin typeface="Calibri" pitchFamily="34" charset="0"/>
                <a:ea typeface="Times New Roman" pitchFamily="18" charset="0"/>
                <a:cs typeface="Times New Roman" pitchFamily="18" charset="0"/>
              </a:rPr>
              <a:t>environmental degradation, </a:t>
            </a:r>
          </a:p>
          <a:p>
            <a:pPr marL="1322388" lvl="2" indent="-407988" fontAlgn="base">
              <a:spcBef>
                <a:spcPct val="0"/>
              </a:spcBef>
              <a:spcAft>
                <a:spcPct val="0"/>
              </a:spcAft>
              <a:buFont typeface="Arial" pitchFamily="34" charset="0"/>
              <a:buChar char="•"/>
            </a:pPr>
            <a:r>
              <a:rPr kumimoji="0" lang="en-US" sz="2400" b="1" i="0" u="none" strike="noStrike" cap="none" normalizeH="0" baseline="0" dirty="0" smtClean="0">
                <a:ln>
                  <a:noFill/>
                </a:ln>
                <a:solidFill>
                  <a:schemeClr val="tx2"/>
                </a:solidFill>
                <a:effectLst/>
                <a:latin typeface="Calibri" pitchFamily="34" charset="0"/>
                <a:ea typeface="Times New Roman" pitchFamily="18" charset="0"/>
                <a:cs typeface="Times New Roman" pitchFamily="18" charset="0"/>
              </a:rPr>
              <a:t>local and global impacts of climate change</a:t>
            </a:r>
          </a:p>
          <a:p>
            <a:pPr marL="1322388" lvl="2" indent="-407988" fontAlgn="base">
              <a:spcBef>
                <a:spcPct val="0"/>
              </a:spcBef>
              <a:spcAft>
                <a:spcPct val="0"/>
              </a:spcAft>
              <a:buFont typeface="Arial" pitchFamily="34" charset="0"/>
              <a:buChar char="•"/>
            </a:pPr>
            <a:r>
              <a:rPr kumimoji="0" lang="en-US" sz="2400" b="1" i="0" u="none" strike="noStrike" cap="none" normalizeH="0" baseline="0" dirty="0" smtClean="0">
                <a:ln>
                  <a:noFill/>
                </a:ln>
                <a:solidFill>
                  <a:schemeClr val="tx2"/>
                </a:solidFill>
                <a:effectLst/>
                <a:latin typeface="Calibri" pitchFamily="34" charset="0"/>
                <a:ea typeface="Times New Roman" pitchFamily="18" charset="0"/>
                <a:cs typeface="Times New Roman" pitchFamily="18" charset="0"/>
              </a:rPr>
              <a:t>ozone depletion etc. </a:t>
            </a:r>
          </a:p>
          <a:p>
            <a:pPr marL="1322388" lvl="2" indent="-407988" fontAlgn="base">
              <a:spcBef>
                <a:spcPct val="0"/>
              </a:spcBef>
              <a:spcAft>
                <a:spcPct val="0"/>
              </a:spcAft>
              <a:buFont typeface="Arial" pitchFamily="34" charset="0"/>
              <a:buChar char="•"/>
            </a:pPr>
            <a:r>
              <a:rPr lang="en-US" sz="2400" b="1" dirty="0" smtClean="0">
                <a:solidFill>
                  <a:schemeClr val="tx2"/>
                </a:solidFill>
                <a:latin typeface="Calibri" pitchFamily="34" charset="0"/>
                <a:cs typeface="Times New Roman" pitchFamily="18" charset="0"/>
              </a:rPr>
              <a:t>Bad governance / short-sighted planning / Lack of disaster preparedness.</a:t>
            </a:r>
          </a:p>
          <a:p>
            <a:pPr marL="865188" lvl="1" indent="-407988" fontAlgn="base">
              <a:spcBef>
                <a:spcPct val="0"/>
              </a:spcBef>
              <a:spcAft>
                <a:spcPct val="0"/>
              </a:spcAft>
              <a:buFont typeface="Arial" pitchFamily="34" charset="0"/>
              <a:buChar char="•"/>
            </a:pPr>
            <a:r>
              <a:rPr lang="en-US" sz="3200" b="1" i="1" dirty="0" smtClean="0">
                <a:solidFill>
                  <a:srgbClr val="FF0000"/>
                </a:solidFill>
                <a:latin typeface="Calibri" pitchFamily="34" charset="0"/>
                <a:cs typeface="Times New Roman" pitchFamily="18" charset="0"/>
              </a:rPr>
              <a:t>All of above are just manifestations of </a:t>
            </a:r>
          </a:p>
          <a:p>
            <a:pPr marL="865188" lvl="1" indent="-407988" fontAlgn="base">
              <a:spcBef>
                <a:spcPct val="0"/>
              </a:spcBef>
              <a:spcAft>
                <a:spcPct val="0"/>
              </a:spcAft>
            </a:pPr>
            <a:r>
              <a:rPr kumimoji="0" lang="en-US" sz="3200" b="1" i="1" u="none" strike="noStrike" cap="none" normalizeH="0" dirty="0" smtClean="0">
                <a:ln>
                  <a:noFill/>
                </a:ln>
                <a:solidFill>
                  <a:srgbClr val="FF0000"/>
                </a:solidFill>
                <a:effectLst/>
                <a:latin typeface="Calibri" pitchFamily="34" charset="0"/>
                <a:cs typeface="Times New Roman" pitchFamily="18" charset="0"/>
              </a:rPr>
              <a:t>    </a:t>
            </a:r>
            <a:r>
              <a:rPr kumimoji="0" lang="en-US" sz="3200" b="1" i="1" u="none" strike="noStrike" cap="none" normalizeH="0" baseline="0" dirty="0" smtClean="0">
                <a:ln>
                  <a:noFill/>
                </a:ln>
                <a:solidFill>
                  <a:srgbClr val="FF0000"/>
                </a:solidFill>
                <a:effectLst/>
                <a:latin typeface="Calibri" pitchFamily="34" charset="0"/>
                <a:cs typeface="Times New Roman" pitchFamily="18" charset="0"/>
              </a:rPr>
              <a:t>UN-SUSTAINABLE PATHWAYS</a:t>
            </a:r>
            <a:endParaRPr kumimoji="0" lang="en-US" sz="3200" b="1" i="1"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WHO- “any occurrence causing damage, ecological disruption, loss of human lives, deterioration of health and health services on a scale sufficient to warrant any extraordinary intervention from outside the affected community” </a:t>
            </a:r>
          </a:p>
          <a:p>
            <a:r>
              <a:rPr lang="en-US" dirty="0" smtClean="0"/>
              <a:t>Disaster Mgmt Act (India) “a catastrophe, mishap, calamity or grave occurrence in any area, arising from natural or manmade causes, or by accident or negligence which results in substantial loss of life or human suffering or damage to, and destruction of property, or damage to, or degradation of, environment, and is of such a nature or magnitude as to be beyond the coping capacity of the community of the affected area”.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87362"/>
          </a:xfrm>
        </p:spPr>
        <p:txBody>
          <a:bodyPr>
            <a:normAutofit fontScale="90000"/>
          </a:bodyPr>
          <a:lstStyle/>
          <a:p>
            <a:r>
              <a:rPr lang="en-US" dirty="0" smtClean="0"/>
              <a:t>Classifications</a:t>
            </a:r>
            <a:endParaRPr lang="en-US" dirty="0"/>
          </a:p>
        </p:txBody>
      </p:sp>
      <p:sp>
        <p:nvSpPr>
          <p:cNvPr id="3" name="Content Placeholder 2"/>
          <p:cNvSpPr>
            <a:spLocks noGrp="1"/>
          </p:cNvSpPr>
          <p:nvPr>
            <p:ph idx="1"/>
          </p:nvPr>
        </p:nvSpPr>
        <p:spPr>
          <a:xfrm>
            <a:off x="457200" y="762000"/>
            <a:ext cx="8382000" cy="5867400"/>
          </a:xfrm>
        </p:spPr>
        <p:txBody>
          <a:bodyPr>
            <a:normAutofit fontScale="70000" lnSpcReduction="20000"/>
          </a:bodyPr>
          <a:lstStyle/>
          <a:p>
            <a:pPr lvl="0"/>
            <a:r>
              <a:rPr lang="en-US" b="1" dirty="0" smtClean="0"/>
              <a:t>Hydrological and Meteorological Disasters (11 Types)</a:t>
            </a:r>
            <a:r>
              <a:rPr lang="en-US" dirty="0" smtClean="0"/>
              <a:t>:- </a:t>
            </a:r>
          </a:p>
          <a:p>
            <a:pPr lvl="1"/>
            <a:r>
              <a:rPr lang="en-US" dirty="0" smtClean="0"/>
              <a:t>Foods, Cyclones, Hailstorms, Cloudburst, Heat and Cold waves, Snow Avalanches, Droughts, Sea erosion, Thunder &amp;Lightening</a:t>
            </a:r>
            <a:r>
              <a:rPr lang="en-US" b="1" dirty="0" smtClean="0"/>
              <a:t>.</a:t>
            </a:r>
            <a:endParaRPr lang="en-US" dirty="0" smtClean="0"/>
          </a:p>
          <a:p>
            <a:pPr>
              <a:buNone/>
            </a:pPr>
            <a:endParaRPr lang="en-US" dirty="0" smtClean="0"/>
          </a:p>
          <a:p>
            <a:pPr lvl="0"/>
            <a:r>
              <a:rPr lang="en-US" b="1" dirty="0" smtClean="0"/>
              <a:t>Geological Disasters (6 Types)</a:t>
            </a:r>
            <a:r>
              <a:rPr lang="en-US" dirty="0" smtClean="0"/>
              <a:t>:- </a:t>
            </a:r>
          </a:p>
          <a:p>
            <a:pPr lvl="1"/>
            <a:r>
              <a:rPr lang="en-US" dirty="0" smtClean="0"/>
              <a:t>Like landslides, Mud flows, Earthquake, Mines fires, Dam failure and General fire. </a:t>
            </a:r>
          </a:p>
          <a:p>
            <a:pPr>
              <a:buNone/>
            </a:pPr>
            <a:r>
              <a:rPr lang="en-US" b="1" dirty="0" smtClean="0"/>
              <a:t> </a:t>
            </a:r>
            <a:endParaRPr lang="en-US" dirty="0" smtClean="0"/>
          </a:p>
          <a:p>
            <a:pPr lvl="0"/>
            <a:r>
              <a:rPr lang="en-US" b="1" dirty="0" smtClean="0"/>
              <a:t>Biological Disasters (4 Types)</a:t>
            </a:r>
            <a:r>
              <a:rPr lang="en-US" dirty="0" smtClean="0"/>
              <a:t>:- </a:t>
            </a:r>
          </a:p>
          <a:p>
            <a:pPr lvl="1"/>
            <a:r>
              <a:rPr lang="en-US" dirty="0" smtClean="0"/>
              <a:t>Epidemics,  Pest attacks, Cattle epidemics and Food poisoning.</a:t>
            </a:r>
          </a:p>
          <a:p>
            <a:pPr>
              <a:buNone/>
            </a:pPr>
            <a:r>
              <a:rPr lang="en-US" b="1" dirty="0" smtClean="0"/>
              <a:t> </a:t>
            </a:r>
            <a:endParaRPr lang="en-US" dirty="0" smtClean="0"/>
          </a:p>
          <a:p>
            <a:pPr lvl="0"/>
            <a:r>
              <a:rPr lang="en-US" b="1" dirty="0" smtClean="0"/>
              <a:t>Nuclear &amp; Industrial Disaster(3 Types)</a:t>
            </a:r>
            <a:r>
              <a:rPr lang="en-US" dirty="0" smtClean="0"/>
              <a:t>:- </a:t>
            </a:r>
          </a:p>
          <a:p>
            <a:pPr lvl="1"/>
            <a:r>
              <a:rPr lang="en-US" dirty="0" smtClean="0"/>
              <a:t>Chemical, Industrial and Nuclear accidents.</a:t>
            </a:r>
          </a:p>
          <a:p>
            <a:pPr>
              <a:buNone/>
            </a:pPr>
            <a:r>
              <a:rPr lang="en-US" b="1" dirty="0" smtClean="0"/>
              <a:t> </a:t>
            </a:r>
            <a:endParaRPr lang="en-US" dirty="0" smtClean="0"/>
          </a:p>
          <a:p>
            <a:pPr lvl="0"/>
            <a:r>
              <a:rPr lang="en-US" b="1" dirty="0" smtClean="0"/>
              <a:t>Accidental Disaster (7 Types)</a:t>
            </a:r>
            <a:r>
              <a:rPr lang="en-US" dirty="0" smtClean="0"/>
              <a:t>:- </a:t>
            </a:r>
          </a:p>
          <a:p>
            <a:pPr lvl="1"/>
            <a:r>
              <a:rPr lang="en-US" dirty="0" smtClean="0"/>
              <a:t>Urban and forest fire, Oil spill, Mine flooding incidents, Collapse of huge building structures, Bomb blast, Air, road and rail mishaps, Boat capsizing and Stampede during large congregations.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Project Ideas</a:t>
            </a:r>
            <a:endParaRPr lang="en-US" dirty="0"/>
          </a:p>
        </p:txBody>
      </p:sp>
      <p:sp>
        <p:nvSpPr>
          <p:cNvPr id="3" name="Content Placeholder 2"/>
          <p:cNvSpPr>
            <a:spLocks noGrp="1"/>
          </p:cNvSpPr>
          <p:nvPr>
            <p:ph idx="1"/>
          </p:nvPr>
        </p:nvSpPr>
        <p:spPr>
          <a:xfrm>
            <a:off x="457200" y="990600"/>
            <a:ext cx="8229600" cy="5867400"/>
          </a:xfrm>
        </p:spPr>
        <p:txBody>
          <a:bodyPr>
            <a:normAutofit fontScale="77500" lnSpcReduction="20000"/>
          </a:bodyPr>
          <a:lstStyle/>
          <a:p>
            <a:pPr lvl="0"/>
            <a:r>
              <a:rPr lang="en-US" dirty="0" smtClean="0"/>
              <a:t>Identification of potential disaster prone sites, locations,  vulnerable target groups / population </a:t>
            </a:r>
          </a:p>
          <a:p>
            <a:pPr lvl="0"/>
            <a:r>
              <a:rPr lang="en-US" dirty="0" smtClean="0"/>
              <a:t>Developing a action plan  by involving local community and authorities </a:t>
            </a:r>
          </a:p>
          <a:p>
            <a:pPr lvl="0"/>
            <a:r>
              <a:rPr lang="en-US" dirty="0" smtClean="0"/>
              <a:t>Creating awareness by </a:t>
            </a:r>
            <a:r>
              <a:rPr lang="en-US" dirty="0" err="1" smtClean="0"/>
              <a:t>organising</a:t>
            </a:r>
            <a:r>
              <a:rPr lang="en-US" dirty="0" smtClean="0"/>
              <a:t> mock exercises using locally available recourses . (</a:t>
            </a:r>
            <a:r>
              <a:rPr lang="en-US" i="1" dirty="0" smtClean="0"/>
              <a:t>Efforts should be made to utilize locally available resources in an innovative way)</a:t>
            </a:r>
            <a:r>
              <a:rPr lang="en-US" dirty="0" smtClean="0"/>
              <a:t>  </a:t>
            </a:r>
          </a:p>
          <a:p>
            <a:pPr lvl="0"/>
            <a:r>
              <a:rPr lang="en-US" dirty="0" smtClean="0"/>
              <a:t>Testing disaster preparedness.</a:t>
            </a:r>
          </a:p>
          <a:p>
            <a:pPr lvl="0"/>
            <a:r>
              <a:rPr lang="en-US" dirty="0" smtClean="0"/>
              <a:t>Mapping/disaster mgmt  for your local area.</a:t>
            </a:r>
          </a:p>
          <a:p>
            <a:r>
              <a:rPr lang="en-US" i="1" dirty="0" smtClean="0"/>
              <a:t>Awareness creation, mock drill, development of education material and creation of awareness, preparing volunteers and developing opportunities for leadership.)</a:t>
            </a:r>
            <a:endParaRPr lang="en-US" dirty="0" smtClean="0"/>
          </a:p>
          <a:p>
            <a:pPr>
              <a:buNone/>
            </a:pPr>
            <a:r>
              <a:rPr lang="en-US" dirty="0" smtClean="0"/>
              <a:t> </a:t>
            </a:r>
          </a:p>
          <a:p>
            <a:r>
              <a:rPr lang="en-US" i="1" dirty="0" smtClean="0"/>
              <a:t>Preparing students with basic lesson in tacking a fire outbreak, accident in a chemical laboratory, flood or even a bomb threat and terrorists attack and hostage crisis</a:t>
            </a:r>
            <a:r>
              <a:rPr lang="en-US" dirty="0" smtClean="0"/>
              <a:t>.</a:t>
            </a:r>
          </a:p>
          <a:p>
            <a:pPr lvl="0"/>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smtClean="0"/>
              <a:t>Tips to Remember:</a:t>
            </a:r>
            <a:endParaRPr lang="en-US" sz="3200" dirty="0"/>
          </a:p>
        </p:txBody>
      </p:sp>
      <p:sp>
        <p:nvSpPr>
          <p:cNvPr id="3" name="Content Placeholder 2"/>
          <p:cNvSpPr>
            <a:spLocks noGrp="1"/>
          </p:cNvSpPr>
          <p:nvPr>
            <p:ph idx="1"/>
          </p:nvPr>
        </p:nvSpPr>
        <p:spPr>
          <a:xfrm>
            <a:off x="228600" y="1066800"/>
            <a:ext cx="8610600" cy="5486400"/>
          </a:xfrm>
        </p:spPr>
        <p:txBody>
          <a:bodyPr>
            <a:normAutofit fontScale="85000" lnSpcReduction="10000"/>
          </a:bodyPr>
          <a:lstStyle/>
          <a:p>
            <a:endParaRPr lang="en-US" dirty="0" smtClean="0"/>
          </a:p>
          <a:p>
            <a:pPr lvl="0"/>
            <a:r>
              <a:rPr lang="en-US" dirty="0" smtClean="0"/>
              <a:t>Make sure that your plan is cost effective, innovative and sustainable.</a:t>
            </a:r>
          </a:p>
          <a:p>
            <a:pPr lvl="0"/>
            <a:r>
              <a:rPr lang="en-US" dirty="0" smtClean="0"/>
              <a:t>Make optimum use of locally available resources rather than depending on the external agencies for help and support. </a:t>
            </a:r>
          </a:p>
          <a:p>
            <a:pPr lvl="0"/>
            <a:r>
              <a:rPr lang="en-US" dirty="0" smtClean="0"/>
              <a:t>Assess the existing capacities/resources (both externally/within community) that can assist in risk reduction to provide an element of novelty in your planning. </a:t>
            </a:r>
          </a:p>
          <a:p>
            <a:pPr lvl="0"/>
            <a:r>
              <a:rPr lang="en-US" dirty="0" smtClean="0"/>
              <a:t>Suggest a mechanism how the risk reduced is measurable.  </a:t>
            </a:r>
          </a:p>
          <a:p>
            <a:r>
              <a:rPr lang="en-US" dirty="0" smtClean="0"/>
              <a:t>Involve villagers/community members to assess the local resources and drawing the map and plan.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6248400"/>
          </a:xfrm>
        </p:spPr>
        <p:txBody>
          <a:bodyPr>
            <a:normAutofit fontScale="62500" lnSpcReduction="20000"/>
          </a:bodyPr>
          <a:lstStyle/>
          <a:p>
            <a:pPr lvl="0"/>
            <a:r>
              <a:rPr lang="en-US" dirty="0" smtClean="0"/>
              <a:t>Developing community/school plan to tackle disasters and emergencies by risk assessment, hazards, vulnerabilities and contingency planning to bring back life to normalcy in shortest period of time. </a:t>
            </a:r>
          </a:p>
          <a:p>
            <a:pPr>
              <a:buNone/>
            </a:pPr>
            <a:endParaRPr lang="en-US" dirty="0" smtClean="0"/>
          </a:p>
          <a:p>
            <a:pPr lvl="0"/>
            <a:r>
              <a:rPr lang="en-US" dirty="0" smtClean="0"/>
              <a:t>Study and developing a strategy for mitigating structural/material deficiencies prone to disaster like earthquake, fire, flood etc. through retrofitting or during on-going re-modeling in your locality, housing society and village. </a:t>
            </a:r>
          </a:p>
          <a:p>
            <a:endParaRPr lang="en-US" dirty="0" smtClean="0"/>
          </a:p>
          <a:p>
            <a:pPr lvl="0"/>
            <a:r>
              <a:rPr lang="en-US" dirty="0" smtClean="0"/>
              <a:t>Chemical hazard identification and risk analysis including awareness about  basic information about the resources, demography, existing organizational set up, administrative facilities at the state, district and local levels.   Describes preparedness and mitigation measures as well as response mechanisms. </a:t>
            </a:r>
          </a:p>
          <a:p>
            <a:pPr>
              <a:buNone/>
            </a:pPr>
            <a:r>
              <a:rPr lang="en-US" dirty="0" smtClean="0"/>
              <a:t> </a:t>
            </a:r>
          </a:p>
          <a:p>
            <a:pPr lvl="0"/>
            <a:r>
              <a:rPr lang="en-US" dirty="0" smtClean="0"/>
              <a:t>Develop a disaster specific preparedness plan keeping in view the demography/topography and the disaster profile of your area.</a:t>
            </a:r>
          </a:p>
          <a:p>
            <a:pPr>
              <a:buNone/>
            </a:pPr>
            <a:r>
              <a:rPr lang="en-US" dirty="0" smtClean="0"/>
              <a:t> </a:t>
            </a:r>
          </a:p>
          <a:p>
            <a:pPr lvl="0"/>
            <a:r>
              <a:rPr lang="en-US" dirty="0" smtClean="0"/>
              <a:t>Identification of  hazard and risk analysis of your area  by  incorporating  basic information about the resources, demography, existing organizational set up, administrative facilities at the state, district and local levels by developing a workable mechanism for  preparedness and mitigation measures along with a response mechanisms.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839200" cy="6324600"/>
          </a:xfrm>
        </p:spPr>
        <p:txBody>
          <a:bodyPr>
            <a:noAutofit/>
          </a:bodyPr>
          <a:lstStyle/>
          <a:p>
            <a:pPr lvl="0"/>
            <a:r>
              <a:rPr lang="en-US" sz="1400" dirty="0" smtClean="0"/>
              <a:t>D</a:t>
            </a:r>
            <a:r>
              <a:rPr lang="en-US" sz="1600" dirty="0" smtClean="0"/>
              <a:t>evelop a Rescue plan for persons with special needs (like physically/visually  disabled population and senior citizens) in relation to a particular disasters or emergencies (fire, flood, earthquake, etc) The project must have following components:-</a:t>
            </a:r>
          </a:p>
          <a:p>
            <a:pPr>
              <a:buNone/>
            </a:pPr>
            <a:r>
              <a:rPr lang="en-US" sz="1600" dirty="0" smtClean="0"/>
              <a:t> </a:t>
            </a:r>
          </a:p>
          <a:p>
            <a:pPr lvl="1"/>
            <a:r>
              <a:rPr lang="en-US" sz="1200" dirty="0" smtClean="0"/>
              <a:t>Consultation with persons with special needs for resources needed during disasters/emergencies.</a:t>
            </a:r>
          </a:p>
          <a:p>
            <a:pPr lvl="1"/>
            <a:r>
              <a:rPr lang="en-US" sz="1200" dirty="0" smtClean="0"/>
              <a:t>Identification of basic amenities (water sanitation etc.) required by them during/after the disaster takes place.</a:t>
            </a:r>
          </a:p>
          <a:p>
            <a:pPr lvl="1"/>
            <a:r>
              <a:rPr lang="en-US" sz="1200" dirty="0" smtClean="0"/>
              <a:t>Existing schemes and institutes providing assistance devices.</a:t>
            </a:r>
          </a:p>
          <a:p>
            <a:pPr lvl="1"/>
            <a:r>
              <a:rPr lang="en-US" sz="1200" dirty="0" smtClean="0"/>
              <a:t>Identification and listing of people/</a:t>
            </a:r>
            <a:r>
              <a:rPr lang="en-US" sz="1200" dirty="0" err="1" smtClean="0"/>
              <a:t>govt</a:t>
            </a:r>
            <a:r>
              <a:rPr lang="en-US" sz="1200" dirty="0" smtClean="0"/>
              <a:t> and non-</a:t>
            </a:r>
            <a:r>
              <a:rPr lang="en-US" sz="1200" dirty="0" err="1" smtClean="0"/>
              <a:t>govt</a:t>
            </a:r>
            <a:r>
              <a:rPr lang="en-US" sz="1200" dirty="0" smtClean="0"/>
              <a:t> institutes/agencies of the people who can provide the help to people of special needs. </a:t>
            </a:r>
          </a:p>
          <a:p>
            <a:pPr lvl="1"/>
            <a:r>
              <a:rPr lang="en-US" sz="1200" dirty="0" smtClean="0"/>
              <a:t>Preparing the inventories of items required for rescue and relief operation.  </a:t>
            </a:r>
          </a:p>
          <a:p>
            <a:pPr lvl="1"/>
            <a:r>
              <a:rPr lang="en-US" sz="1200" dirty="0" smtClean="0"/>
              <a:t>Develop alternate communication channels which will work in any disasters (grid independent, one to one communication systems like mesh networks etc.)</a:t>
            </a:r>
          </a:p>
          <a:p>
            <a:endParaRPr lang="en-US" sz="1600" dirty="0" smtClean="0"/>
          </a:p>
          <a:p>
            <a:pPr lvl="0"/>
            <a:r>
              <a:rPr lang="en-US" sz="1600" dirty="0" smtClean="0"/>
              <a:t>Study the impact of disaster on the livelihood of affected population in recent past. </a:t>
            </a:r>
          </a:p>
          <a:p>
            <a:pPr>
              <a:buNone/>
            </a:pPr>
            <a:r>
              <a:rPr lang="en-US" sz="1600" dirty="0" smtClean="0"/>
              <a:t> </a:t>
            </a:r>
          </a:p>
          <a:p>
            <a:pPr lvl="0"/>
            <a:r>
              <a:rPr lang="en-US" sz="1600" dirty="0" smtClean="0"/>
              <a:t>Develop a mechanism (including mathematical modeling) to estimate the loss of livelihood or environmental degradation in a hypothetical disaster situation  of your area/ region or State. </a:t>
            </a:r>
          </a:p>
          <a:p>
            <a:pPr>
              <a:buNone/>
            </a:pPr>
            <a:r>
              <a:rPr lang="en-US" sz="1600" dirty="0" smtClean="0"/>
              <a:t> </a:t>
            </a:r>
          </a:p>
          <a:p>
            <a:pPr lvl="0"/>
            <a:r>
              <a:rPr lang="en-US" sz="1600" dirty="0" smtClean="0"/>
              <a:t>Estimate the economic loss by collecting primary and secondary data in relation to Environmental Degradation / loss of livelihood in your area and propose a plan to reduce the same in relation to a particular disaster (flood, cyclone, earthquake, sea level rise, tsunami) </a:t>
            </a:r>
          </a:p>
          <a:p>
            <a:pPr>
              <a:buNone/>
            </a:pPr>
            <a:r>
              <a:rPr lang="en-US" sz="1600" dirty="0" smtClean="0"/>
              <a:t> </a:t>
            </a:r>
          </a:p>
          <a:p>
            <a:r>
              <a:rPr lang="en-US" sz="1600" dirty="0" smtClean="0"/>
              <a:t>Study the local and traditional consideration, taken into consideration while constructing houses or other dwelling units or systems in relation to a particular disaster and compare it with modern method of construction.</a:t>
            </a:r>
            <a:endParaRPr lang="en-US"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737</Words>
  <Application>Microsoft Office PowerPoint</Application>
  <PresentationFormat>On-screen Show (4:3)</PresentationFormat>
  <Paragraphs>142</Paragraphs>
  <Slides>13</Slides>
  <Notes>4</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13</vt:i4>
      </vt:variant>
    </vt:vector>
  </HeadingPairs>
  <TitlesOfParts>
    <vt:vector size="14" baseType="lpstr">
      <vt:lpstr>Office Theme</vt:lpstr>
      <vt:lpstr>NCSC 2016 Focal Theme Science, Technology &amp; Innovation for Sustainable Development</vt:lpstr>
      <vt:lpstr>Sub Theme 6 Disaster Management</vt:lpstr>
      <vt:lpstr>Sub Theme 6: Disaster Management</vt:lpstr>
      <vt:lpstr>Definitions</vt:lpstr>
      <vt:lpstr>Classifications</vt:lpstr>
      <vt:lpstr>Project Ideas</vt:lpstr>
      <vt:lpstr>Tips to Remember:</vt:lpstr>
      <vt:lpstr>Slide 8</vt:lpstr>
      <vt:lpstr>Slide 9</vt:lpstr>
      <vt:lpstr>Steps For Disaster Mitigation </vt:lpstr>
      <vt:lpstr>Steps For Disaster Mitigation </vt:lpstr>
      <vt:lpstr>Steps For Disaster Mitigation</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NCSC 2016 Focal Theme Science, Technology &amp; Innovation for Sustainable Development</dc:title>
  <dc:creator>Raghu</dc:creator>
  <cp:lastModifiedBy>Raghu</cp:lastModifiedBy>
  <cp:revision>2</cp:revision>
  <dcterms:created xsi:type="dcterms:W3CDTF">2016-06-24T10:28:31Z</dcterms:created>
  <dcterms:modified xsi:type="dcterms:W3CDTF">2016-06-28T02:51:05Z</dcterms:modified>
</cp:coreProperties>
</file>